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50"/>
  </p:notesMasterIdLst>
  <p:sldIdLst>
    <p:sldId id="256" r:id="rId2"/>
    <p:sldId id="257" r:id="rId3"/>
    <p:sldId id="258" r:id="rId4"/>
    <p:sldId id="278" r:id="rId5"/>
    <p:sldId id="259" r:id="rId6"/>
    <p:sldId id="260" r:id="rId7"/>
    <p:sldId id="277" r:id="rId8"/>
    <p:sldId id="261" r:id="rId9"/>
    <p:sldId id="263" r:id="rId10"/>
    <p:sldId id="262" r:id="rId11"/>
    <p:sldId id="264" r:id="rId12"/>
    <p:sldId id="265" r:id="rId13"/>
    <p:sldId id="266" r:id="rId14"/>
    <p:sldId id="267" r:id="rId15"/>
    <p:sldId id="268" r:id="rId16"/>
    <p:sldId id="269" r:id="rId17"/>
    <p:sldId id="270" r:id="rId18"/>
    <p:sldId id="271" r:id="rId19"/>
    <p:sldId id="272" r:id="rId20"/>
    <p:sldId id="273" r:id="rId21"/>
    <p:sldId id="274" r:id="rId22"/>
    <p:sldId id="279" r:id="rId23"/>
    <p:sldId id="280" r:id="rId24"/>
    <p:sldId id="281" r:id="rId25"/>
    <p:sldId id="282" r:id="rId26"/>
    <p:sldId id="297"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 id="275" r:id="rId42"/>
    <p:sldId id="298" r:id="rId43"/>
    <p:sldId id="299" r:id="rId44"/>
    <p:sldId id="300" r:id="rId45"/>
    <p:sldId id="301" r:id="rId46"/>
    <p:sldId id="302" r:id="rId47"/>
    <p:sldId id="304" r:id="rId48"/>
    <p:sldId id="276" r:id="rId49"/>
  </p:sldIdLst>
  <p:sldSz cx="9144000" cy="5143500" type="screen16x9"/>
  <p:notesSz cx="6858000" cy="9144000"/>
  <p:embeddedFontLst>
    <p:embeddedFont>
      <p:font typeface="Lato" panose="020F0502020204030203" pitchFamily="34" charset="0"/>
      <p:regular r:id="rId51"/>
      <p:bold r:id="rId52"/>
      <p:italic r:id="rId53"/>
      <p:boldItalic r:id="rId54"/>
    </p:embeddedFont>
    <p:embeddedFont>
      <p:font typeface="Montserrat" panose="00000500000000000000" pitchFamily="2" charset="0"/>
      <p:regular r:id="rId55"/>
      <p:bold r:id="rId56"/>
      <p:italic r:id="rId57"/>
      <p:boldItalic r:id="rId58"/>
    </p:embeddedFont>
    <p:embeddedFont>
      <p:font typeface="Roboto" panose="02000000000000000000" pitchFamily="2" charset="0"/>
      <p:regular r:id="rId59"/>
      <p:bold r:id="rId60"/>
      <p:italic r:id="rId61"/>
      <p:boldItalic r:id="rId6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6" d="100"/>
          <a:sy n="106" d="100"/>
        </p:scale>
        <p:origin x="778" y="8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55" Type="http://schemas.openxmlformats.org/officeDocument/2006/relationships/font" Target="fonts/font5.fntdata"/><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3.fntdata"/><Relationship Id="rId58" Type="http://schemas.openxmlformats.org/officeDocument/2006/relationships/font" Target="fonts/font8.fntdata"/><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font" Target="fonts/font11.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6.fntdata"/><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font" Target="fonts/font1.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9.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4.fntdata"/><Relationship Id="rId62"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7.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2.fntdata"/><Relationship Id="rId60" Type="http://schemas.openxmlformats.org/officeDocument/2006/relationships/font" Target="fonts/font10.fntdata"/><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1057b6e0e7e_0_7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1057b6e0e7e_0_7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1057b6e0e7e_0_24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1057b6e0e7e_0_24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1057b6e0e7e_0_24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1057b6e0e7e_0_24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1057b6e0e7e_0_24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1057b6e0e7e_0_24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1057b6e0e7e_0_24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1057b6e0e7e_0_24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1057b6e0e7e_0_24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1057b6e0e7e_0_24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1057b6e0e7e_0_24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1057b6e0e7e_0_24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1057b6e0e7e_0_24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1057b6e0e7e_0_24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1057b6e0e7e_0_25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1057b6e0e7e_0_25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1057b6e0e7e_0_25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1057b6e0e7e_0_25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1057b6e0e7e_0_25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1057b6e0e7e_0_25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1057b6e0e7e_0_24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1057b6e0e7e_0_24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1057b6e0e7e_0_25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1057b6e0e7e_0_25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1057b6e0e7e_0_25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 name="Google Shape;267;g1057b6e0e7e_0_25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1057b6e0e7e_0_25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1057b6e0e7e_0_25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1057b6e0e7e_0_24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1057b6e0e7e_0_24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1057b6e0e7e_0_24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1057b6e0e7e_0_24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1057b6e0e7e_0_24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 name="Google Shape;164;g1057b6e0e7e_0_24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1057b6e0e7e_0_24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 name="Google Shape;178;g1057b6e0e7e_0_24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61515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1057b6e0e7e_0_24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 name="Google Shape;171;g1057b6e0e7e_0_24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1057b6e0e7e_0_24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1057b6e0e7e_0_24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name="adj" fmla="val 0"/>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name="adj" fmla="val 50000"/>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5400000">
              <a:off x="150" y="1145825"/>
              <a:ext cx="3996600" cy="3996900"/>
            </a:xfrm>
            <a:prstGeom prst="diagStripe">
              <a:avLst>
                <a:gd name="adj" fmla="val 58774"/>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5400000">
              <a:off x="1646" y="-75"/>
              <a:ext cx="2299800" cy="23001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flipH="1">
              <a:off x="652821" y="590035"/>
              <a:ext cx="2300100" cy="2299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Google Shape;16;p2"/>
          <p:cNvSpPr txBox="1">
            <a:spLocks noGrp="1"/>
          </p:cNvSpPr>
          <p:nvPr>
            <p:ph type="ctrTitle"/>
          </p:nvPr>
        </p:nvSpPr>
        <p:spPr>
          <a:xfrm>
            <a:off x="3537150" y="1578400"/>
            <a:ext cx="5017500" cy="1578900"/>
          </a:xfrm>
          <a:prstGeom prst="rect">
            <a:avLst/>
          </a:prstGeom>
        </p:spPr>
        <p:txBody>
          <a:bodyPr spcFirstLastPara="1" wrap="square" lIns="91425" tIns="91425" rIns="91425" bIns="91425" anchor="t" anchorCtr="0">
            <a:norm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a:endParaRPr/>
          </a:p>
        </p:txBody>
      </p:sp>
      <p:sp>
        <p:nvSpPr>
          <p:cNvPr id="17" name="Google Shape;17;p2"/>
          <p:cNvSpPr txBox="1">
            <a:spLocks noGrp="1"/>
          </p:cNvSpPr>
          <p:nvPr>
            <p:ph type="subTitle" idx="1"/>
          </p:nvPr>
        </p:nvSpPr>
        <p:spPr>
          <a:xfrm>
            <a:off x="5083950" y="3924925"/>
            <a:ext cx="3470700" cy="5061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18" name="Google Shape;18;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8"/>
        <p:cNvGrpSpPr/>
        <p:nvPr/>
      </p:nvGrpSpPr>
      <p:grpSpPr>
        <a:xfrm>
          <a:off x="0" y="0"/>
          <a:ext cx="0" cy="0"/>
          <a:chOff x="0" y="0"/>
          <a:chExt cx="0" cy="0"/>
        </a:xfrm>
      </p:grpSpPr>
      <p:sp>
        <p:nvSpPr>
          <p:cNvPr id="129" name="Google Shape;12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3"/>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3"/>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3"/>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 name="Google Shape;39;p3"/>
          <p:cNvSpPr txBox="1">
            <a:spLocks noGrp="1"/>
          </p:cNvSpPr>
          <p:nvPr>
            <p:ph type="title"/>
          </p:nvPr>
        </p:nvSpPr>
        <p:spPr>
          <a:xfrm>
            <a:off x="823850" y="2053000"/>
            <a:ext cx="4587000" cy="1148700"/>
          </a:xfrm>
          <a:prstGeom prst="rect">
            <a:avLst/>
          </a:prstGeom>
        </p:spPr>
        <p:txBody>
          <a:bodyPr spcFirstLastPara="1" wrap="square" lIns="91425" tIns="91425" rIns="91425" bIns="91425" anchor="ctr"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40" name="Google Shape;40;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4"/>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6" name="Google Shape;46;p4"/>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47" name="Google Shape;47;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5"/>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Google Shape;52;p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53" name="Google Shape;53;p5"/>
          <p:cNvSpPr txBox="1">
            <a:spLocks noGrp="1"/>
          </p:cNvSpPr>
          <p:nvPr>
            <p:ph type="body" idx="1"/>
          </p:nvPr>
        </p:nvSpPr>
        <p:spPr>
          <a:xfrm>
            <a:off x="1297500" y="1567550"/>
            <a:ext cx="3403200" cy="29112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54" name="Google Shape;54;p5"/>
          <p:cNvSpPr txBox="1">
            <a:spLocks noGrp="1"/>
          </p:cNvSpPr>
          <p:nvPr>
            <p:ph type="body" idx="2"/>
          </p:nvPr>
        </p:nvSpPr>
        <p:spPr>
          <a:xfrm>
            <a:off x="4933221" y="1567550"/>
            <a:ext cx="3403200" cy="29112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55" name="Google Shape;55;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7"/>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 name="Google Shape;66;p7"/>
          <p:cNvSpPr txBox="1">
            <a:spLocks noGrp="1"/>
          </p:cNvSpPr>
          <p:nvPr>
            <p:ph type="title"/>
          </p:nvPr>
        </p:nvSpPr>
        <p:spPr>
          <a:xfrm>
            <a:off x="1297500" y="393750"/>
            <a:ext cx="3798900" cy="14931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67" name="Google Shape;67;p7"/>
          <p:cNvSpPr txBox="1">
            <a:spLocks noGrp="1"/>
          </p:cNvSpPr>
          <p:nvPr>
            <p:ph type="body" idx="1"/>
          </p:nvPr>
        </p:nvSpPr>
        <p:spPr>
          <a:xfrm>
            <a:off x="1297500" y="1972550"/>
            <a:ext cx="3798900" cy="24159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68" name="Google Shape;68;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8"/>
            <p:cNvSpPr/>
            <p:nvPr/>
          </p:nvSpPr>
          <p:spPr>
            <a:xfrm rot="5400000">
              <a:off x="4840825" y="6000"/>
              <a:ext cx="42987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8"/>
            <p:cNvSpPr/>
            <p:nvPr/>
          </p:nvSpPr>
          <p:spPr>
            <a:xfrm rot="-5400000">
              <a:off x="5618399" y="123664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8"/>
            <p:cNvSpPr/>
            <p:nvPr/>
          </p:nvSpPr>
          <p:spPr>
            <a:xfrm flipH="1">
              <a:off x="5849857" y="144407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8"/>
            <p:cNvSpPr/>
            <p:nvPr/>
          </p:nvSpPr>
          <p:spPr>
            <a:xfrm rot="-5400000">
              <a:off x="5987081" y="246974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8"/>
            <p:cNvSpPr/>
            <p:nvPr/>
          </p:nvSpPr>
          <p:spPr>
            <a:xfrm flipH="1">
              <a:off x="6222115" y="2677179"/>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8"/>
            <p:cNvSpPr/>
            <p:nvPr/>
          </p:nvSpPr>
          <p:spPr>
            <a:xfrm rot="-5400000">
              <a:off x="6675341" y="186224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8"/>
            <p:cNvSpPr/>
            <p:nvPr/>
          </p:nvSpPr>
          <p:spPr>
            <a:xfrm flipH="1">
              <a:off x="6908099" y="2069680"/>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8"/>
            <p:cNvSpPr/>
            <p:nvPr/>
          </p:nvSpPr>
          <p:spPr>
            <a:xfrm rot="-5400000">
              <a:off x="6861141" y="247808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8"/>
            <p:cNvSpPr/>
            <p:nvPr/>
          </p:nvSpPr>
          <p:spPr>
            <a:xfrm flipH="1">
              <a:off x="7965266" y="269319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8"/>
            <p:cNvSpPr/>
            <p:nvPr/>
          </p:nvSpPr>
          <p:spPr>
            <a:xfrm flipH="1">
              <a:off x="8145082" y="330903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8"/>
            <p:cNvSpPr/>
            <p:nvPr/>
          </p:nvSpPr>
          <p:spPr>
            <a:xfrm rot="-5400000">
              <a:off x="7047599" y="309534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8"/>
            <p:cNvSpPr/>
            <p:nvPr/>
          </p:nvSpPr>
          <p:spPr>
            <a:xfrm flipH="1">
              <a:off x="7276649" y="330278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8"/>
            <p:cNvSpPr/>
            <p:nvPr/>
          </p:nvSpPr>
          <p:spPr>
            <a:xfrm rot="-5400000">
              <a:off x="7227414" y="3711189"/>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8"/>
            <p:cNvSpPr/>
            <p:nvPr/>
          </p:nvSpPr>
          <p:spPr>
            <a:xfrm flipH="1">
              <a:off x="7462448" y="391862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8"/>
            <p:cNvSpPr/>
            <p:nvPr/>
          </p:nvSpPr>
          <p:spPr>
            <a:xfrm rot="-5400000">
              <a:off x="8102491" y="37188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8"/>
            <p:cNvSpPr/>
            <p:nvPr/>
          </p:nvSpPr>
          <p:spPr>
            <a:xfrm flipH="1">
              <a:off x="8334533" y="392629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8"/>
            <p:cNvSpPr/>
            <p:nvPr/>
          </p:nvSpPr>
          <p:spPr>
            <a:xfrm rot="-5400000">
              <a:off x="8288290" y="433470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 name="Google Shape;89;p8"/>
          <p:cNvSpPr txBox="1">
            <a:spLocks noGrp="1"/>
          </p:cNvSpPr>
          <p:nvPr>
            <p:ph type="title"/>
          </p:nvPr>
        </p:nvSpPr>
        <p:spPr>
          <a:xfrm>
            <a:off x="823850" y="866775"/>
            <a:ext cx="4587000" cy="3521100"/>
          </a:xfrm>
          <a:prstGeom prst="rect">
            <a:avLst/>
          </a:prstGeom>
        </p:spPr>
        <p:txBody>
          <a:bodyPr spcFirstLastPara="1" wrap="square" lIns="91425" tIns="91425" rIns="91425" bIns="91425" anchor="ctr"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90" name="Google Shape;90;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9"/>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 name="Google Shape;95;p9"/>
          <p:cNvSpPr txBox="1">
            <a:spLocks noGrp="1"/>
          </p:cNvSpPr>
          <p:nvPr>
            <p:ph type="title"/>
          </p:nvPr>
        </p:nvSpPr>
        <p:spPr>
          <a:xfrm>
            <a:off x="1297500" y="1658325"/>
            <a:ext cx="3036300" cy="17517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96" name="Google Shape;96;p9"/>
          <p:cNvSpPr txBox="1">
            <a:spLocks noGrp="1"/>
          </p:cNvSpPr>
          <p:nvPr>
            <p:ph type="subTitle" idx="1"/>
          </p:nvPr>
        </p:nvSpPr>
        <p:spPr>
          <a:xfrm>
            <a:off x="1297500" y="3538000"/>
            <a:ext cx="3036300" cy="5061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97" name="Google Shape;97;p9"/>
          <p:cNvSpPr txBox="1">
            <a:spLocks noGrp="1"/>
          </p:cNvSpPr>
          <p:nvPr>
            <p:ph type="body" idx="2"/>
          </p:nvPr>
        </p:nvSpPr>
        <p:spPr>
          <a:xfrm>
            <a:off x="4648200" y="1696600"/>
            <a:ext cx="3676800" cy="23475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98" name="Google Shape;98;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0"/>
            <p:cNvSpPr/>
            <p:nvPr/>
          </p:nvSpPr>
          <p:spPr>
            <a:xfrm flipH="1">
              <a:off x="154125" y="3925529"/>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 name="Google Shape;103;p10"/>
          <p:cNvSpPr txBox="1">
            <a:spLocks noGrp="1"/>
          </p:cNvSpPr>
          <p:nvPr>
            <p:ph type="body" idx="1"/>
          </p:nvPr>
        </p:nvSpPr>
        <p:spPr>
          <a:xfrm>
            <a:off x="812725" y="4305375"/>
            <a:ext cx="6936000" cy="5238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300"/>
              <a:buNone/>
              <a:defRPr/>
            </a:lvl1pPr>
          </a:lstStyle>
          <a:p>
            <a:endParaRPr/>
          </a:p>
        </p:txBody>
      </p:sp>
      <p:sp>
        <p:nvSpPr>
          <p:cNvPr id="104" name="Google Shape;104;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1"/>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1"/>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1"/>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1"/>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1"/>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1"/>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1"/>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1"/>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1"/>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1"/>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1"/>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1"/>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1"/>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1"/>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1"/>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1"/>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1"/>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 name="Google Shape;125;p11"/>
          <p:cNvSpPr txBox="1">
            <a:spLocks noGrp="1"/>
          </p:cNvSpPr>
          <p:nvPr>
            <p:ph type="title" hasCustomPrompt="1"/>
          </p:nvPr>
        </p:nvSpPr>
        <p:spPr>
          <a:xfrm>
            <a:off x="823850" y="1284675"/>
            <a:ext cx="4776000" cy="1300800"/>
          </a:xfrm>
          <a:prstGeom prst="rect">
            <a:avLst/>
          </a:prstGeom>
        </p:spPr>
        <p:txBody>
          <a:bodyPr spcFirstLastPara="1" wrap="square" lIns="91425" tIns="91425" rIns="91425" bIns="91425" anchor="t" anchorCtr="0">
            <a:norm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a:spLocks noGrp="1"/>
          </p:cNvSpPr>
          <p:nvPr>
            <p:ph type="body" idx="1"/>
          </p:nvPr>
        </p:nvSpPr>
        <p:spPr>
          <a:xfrm>
            <a:off x="823850" y="2643124"/>
            <a:ext cx="4776000" cy="12189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127" name="Google Shape;12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focus">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1115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marL="914400" lvl="1"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marL="1371600" lvl="2"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marL="1828800" lvl="3"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marL="2286000" lvl="4"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marL="2743200" lvl="5"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marL="3200400" lvl="6"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marL="3657600" lvl="7"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marL="4114800" lvl="8"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3" r:id="rId5"/>
    <p:sldLayoutId id="2147483654" r:id="rId6"/>
    <p:sldLayoutId id="2147483655" r:id="rId7"/>
    <p:sldLayoutId id="2147483656" r:id="rId8"/>
    <p:sldLayoutId id="2147483657" r:id="rId9"/>
    <p:sldLayoutId id="214748365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image" Target="../media/image39.jp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13"/>
          <p:cNvSpPr txBox="1">
            <a:spLocks noGrp="1"/>
          </p:cNvSpPr>
          <p:nvPr>
            <p:ph type="title"/>
          </p:nvPr>
        </p:nvSpPr>
        <p:spPr>
          <a:xfrm>
            <a:off x="862900" y="980700"/>
            <a:ext cx="7668600" cy="1074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5400" b="1">
                <a:solidFill>
                  <a:srgbClr val="FEFEFE"/>
                </a:solidFill>
                <a:latin typeface="Arial"/>
                <a:ea typeface="Arial"/>
                <a:cs typeface="Arial"/>
                <a:sym typeface="Arial"/>
              </a:rPr>
              <a:t>Big Data Final Project</a:t>
            </a:r>
            <a:endParaRPr/>
          </a:p>
        </p:txBody>
      </p:sp>
      <p:sp>
        <p:nvSpPr>
          <p:cNvPr id="135" name="Google Shape;135;p13"/>
          <p:cNvSpPr txBox="1">
            <a:spLocks noGrp="1"/>
          </p:cNvSpPr>
          <p:nvPr>
            <p:ph type="body" idx="1"/>
          </p:nvPr>
        </p:nvSpPr>
        <p:spPr>
          <a:xfrm>
            <a:off x="1297500" y="2211800"/>
            <a:ext cx="7038900" cy="2267100"/>
          </a:xfrm>
          <a:prstGeom prst="rect">
            <a:avLst/>
          </a:prstGeom>
        </p:spPr>
        <p:txBody>
          <a:bodyPr spcFirstLastPara="1" wrap="square" lIns="91425" tIns="91425" rIns="91425" bIns="91425" anchor="t" anchorCtr="0">
            <a:normAutofit fontScale="92500" lnSpcReduction="20000"/>
          </a:bodyPr>
          <a:lstStyle/>
          <a:p>
            <a:pPr marL="0" lvl="0" indent="0" algn="l" rtl="0">
              <a:spcBef>
                <a:spcPts val="0"/>
              </a:spcBef>
              <a:spcAft>
                <a:spcPts val="0"/>
              </a:spcAft>
              <a:buNone/>
            </a:pPr>
            <a:r>
              <a:rPr lang="en" sz="1400" dirty="0">
                <a:latin typeface="+mn-lt"/>
              </a:rPr>
              <a:t>By,</a:t>
            </a:r>
            <a:endParaRPr sz="1400" dirty="0">
              <a:latin typeface="+mn-lt"/>
            </a:endParaRPr>
          </a:p>
          <a:p>
            <a:pPr marL="0" lvl="0" indent="0" algn="l" rtl="0">
              <a:spcBef>
                <a:spcPts val="1200"/>
              </a:spcBef>
              <a:spcAft>
                <a:spcPts val="0"/>
              </a:spcAft>
              <a:buNone/>
            </a:pPr>
            <a:r>
              <a:rPr lang="en" sz="1400" dirty="0">
                <a:latin typeface="+mn-lt"/>
              </a:rPr>
              <a:t>1- Dhananjay Panchal</a:t>
            </a:r>
            <a:endParaRPr sz="1400" dirty="0">
              <a:latin typeface="+mn-lt"/>
            </a:endParaRPr>
          </a:p>
          <a:p>
            <a:pPr marL="0" lvl="0" indent="0" algn="l" rtl="0">
              <a:spcBef>
                <a:spcPts val="1200"/>
              </a:spcBef>
              <a:spcAft>
                <a:spcPts val="0"/>
              </a:spcAft>
              <a:buNone/>
            </a:pPr>
            <a:r>
              <a:rPr lang="en" sz="1400" dirty="0">
                <a:latin typeface="+mn-lt"/>
              </a:rPr>
              <a:t>2- Yadhavi Rao</a:t>
            </a:r>
            <a:endParaRPr sz="1400" dirty="0">
              <a:latin typeface="+mn-lt"/>
            </a:endParaRPr>
          </a:p>
          <a:p>
            <a:pPr marL="0" lvl="0" indent="0" algn="l" rtl="0">
              <a:spcBef>
                <a:spcPts val="1200"/>
              </a:spcBef>
              <a:spcAft>
                <a:spcPts val="0"/>
              </a:spcAft>
              <a:buNone/>
            </a:pPr>
            <a:r>
              <a:rPr lang="en" sz="1400" dirty="0">
                <a:latin typeface="+mn-lt"/>
              </a:rPr>
              <a:t>3- Shubham Pawar</a:t>
            </a:r>
            <a:endParaRPr sz="1400" dirty="0">
              <a:latin typeface="+mn-lt"/>
            </a:endParaRPr>
          </a:p>
          <a:p>
            <a:pPr marL="0" lvl="0" indent="0" algn="l" rtl="0">
              <a:spcBef>
                <a:spcPts val="1200"/>
              </a:spcBef>
              <a:spcAft>
                <a:spcPts val="0"/>
              </a:spcAft>
              <a:buNone/>
            </a:pPr>
            <a:r>
              <a:rPr lang="en" sz="1400" dirty="0">
                <a:latin typeface="+mn-lt"/>
              </a:rPr>
              <a:t>4- Nikhil Pawar</a:t>
            </a:r>
            <a:endParaRPr sz="1400" dirty="0">
              <a:latin typeface="+mn-lt"/>
            </a:endParaRPr>
          </a:p>
          <a:p>
            <a:pPr marL="0" lvl="0" indent="0" algn="l" rtl="0">
              <a:spcBef>
                <a:spcPts val="1200"/>
              </a:spcBef>
              <a:spcAft>
                <a:spcPts val="1200"/>
              </a:spcAft>
              <a:buNone/>
            </a:pPr>
            <a:r>
              <a:rPr lang="en" sz="1400" dirty="0">
                <a:latin typeface="+mn-lt"/>
              </a:rPr>
              <a:t>5- Jiazheng Yue</a:t>
            </a:r>
            <a:endParaRPr sz="1400" dirty="0">
              <a:latin typeface="+mn-l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19"/>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b="1"/>
              <a:t>Pipeline Progress Map.</a:t>
            </a:r>
            <a:endParaRPr b="1"/>
          </a:p>
        </p:txBody>
      </p:sp>
      <p:sp>
        <p:nvSpPr>
          <p:cNvPr id="174" name="Google Shape;174;p19"/>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175" name="Google Shape;175;p19"/>
          <p:cNvPicPr preferRelativeResize="0"/>
          <p:nvPr/>
        </p:nvPicPr>
        <p:blipFill>
          <a:blip r:embed="rId3">
            <a:alphaModFix/>
          </a:blip>
          <a:stretch>
            <a:fillRect/>
          </a:stretch>
        </p:blipFill>
        <p:spPr>
          <a:xfrm>
            <a:off x="1191024" y="899033"/>
            <a:ext cx="7769821" cy="3682492"/>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21"/>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b="1"/>
              <a:t>Model Evaluation.</a:t>
            </a:r>
            <a:endParaRPr b="1"/>
          </a:p>
        </p:txBody>
      </p:sp>
      <p:sp>
        <p:nvSpPr>
          <p:cNvPr id="187" name="Google Shape;187;p21"/>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188" name="Google Shape;188;p21"/>
          <p:cNvPicPr preferRelativeResize="0"/>
          <p:nvPr/>
        </p:nvPicPr>
        <p:blipFill>
          <a:blip r:embed="rId3">
            <a:alphaModFix/>
          </a:blip>
          <a:stretch>
            <a:fillRect/>
          </a:stretch>
        </p:blipFill>
        <p:spPr>
          <a:xfrm>
            <a:off x="1104527" y="1149300"/>
            <a:ext cx="7534275" cy="36004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22"/>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b="1"/>
              <a:t>Decision Tree Classifier</a:t>
            </a:r>
            <a:endParaRPr b="1"/>
          </a:p>
          <a:p>
            <a:pPr marL="0" lvl="0" indent="0" algn="l" rtl="0">
              <a:spcBef>
                <a:spcPts val="0"/>
              </a:spcBef>
              <a:spcAft>
                <a:spcPts val="0"/>
              </a:spcAft>
              <a:buNone/>
            </a:pPr>
            <a:r>
              <a:rPr lang="en" sz="1688" b="1"/>
              <a:t>Feature summary</a:t>
            </a:r>
            <a:endParaRPr sz="1688" b="1"/>
          </a:p>
        </p:txBody>
      </p:sp>
      <p:sp>
        <p:nvSpPr>
          <p:cNvPr id="194" name="Google Shape;194;p22"/>
          <p:cNvSpPr txBox="1">
            <a:spLocks noGrp="1"/>
          </p:cNvSpPr>
          <p:nvPr>
            <p:ph type="body" idx="1"/>
          </p:nvPr>
        </p:nvSpPr>
        <p:spPr>
          <a:xfrm>
            <a:off x="775850" y="2016175"/>
            <a:ext cx="7038900" cy="16668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195" name="Google Shape;195;p22"/>
          <p:cNvPicPr preferRelativeResize="0"/>
          <p:nvPr/>
        </p:nvPicPr>
        <p:blipFill>
          <a:blip r:embed="rId3">
            <a:alphaModFix/>
          </a:blip>
          <a:stretch>
            <a:fillRect/>
          </a:stretch>
        </p:blipFill>
        <p:spPr>
          <a:xfrm>
            <a:off x="661975" y="1890075"/>
            <a:ext cx="7820025" cy="21145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23"/>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t>ROC Curve for Decision tree classifier-</a:t>
            </a:r>
            <a:endParaRPr b="1"/>
          </a:p>
          <a:p>
            <a:pPr marL="0" lvl="0" indent="0" algn="l" rtl="0">
              <a:spcBef>
                <a:spcPts val="0"/>
              </a:spcBef>
              <a:spcAft>
                <a:spcPts val="0"/>
              </a:spcAft>
              <a:buNone/>
            </a:pPr>
            <a:r>
              <a:rPr lang="en" sz="1494" b="1">
                <a:highlight>
                  <a:schemeClr val="dk1"/>
                </a:highlight>
                <a:latin typeface="Roboto"/>
                <a:ea typeface="Roboto"/>
                <a:cs typeface="Roboto"/>
                <a:sym typeface="Roboto"/>
              </a:rPr>
              <a:t>An ROC curve is a graph showing the performance of a classification model at all classification thresholds</a:t>
            </a:r>
            <a:endParaRPr sz="2844" b="1">
              <a:highlight>
                <a:schemeClr val="dk1"/>
              </a:highlight>
            </a:endParaRPr>
          </a:p>
        </p:txBody>
      </p:sp>
      <p:sp>
        <p:nvSpPr>
          <p:cNvPr id="201" name="Google Shape;201;p23"/>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202" name="Google Shape;202;p23"/>
          <p:cNvPicPr preferRelativeResize="0"/>
          <p:nvPr/>
        </p:nvPicPr>
        <p:blipFill>
          <a:blip r:embed="rId3">
            <a:alphaModFix/>
          </a:blip>
          <a:stretch>
            <a:fillRect/>
          </a:stretch>
        </p:blipFill>
        <p:spPr>
          <a:xfrm>
            <a:off x="0" y="1319800"/>
            <a:ext cx="9144000" cy="38237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2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sz="2622" b="1"/>
              <a:t>Confusion Matrix for Decision tree classifier</a:t>
            </a:r>
            <a:endParaRPr sz="2622" b="1"/>
          </a:p>
        </p:txBody>
      </p:sp>
      <p:sp>
        <p:nvSpPr>
          <p:cNvPr id="208" name="Google Shape;208;p24"/>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209" name="Google Shape;209;p24"/>
          <p:cNvPicPr preferRelativeResize="0"/>
          <p:nvPr/>
        </p:nvPicPr>
        <p:blipFill>
          <a:blip r:embed="rId3">
            <a:alphaModFix/>
          </a:blip>
          <a:stretch>
            <a:fillRect/>
          </a:stretch>
        </p:blipFill>
        <p:spPr>
          <a:xfrm>
            <a:off x="566975" y="1246725"/>
            <a:ext cx="7905750" cy="35528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2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b="1"/>
              <a:t>XGB Model Information</a:t>
            </a:r>
            <a:endParaRPr b="1"/>
          </a:p>
        </p:txBody>
      </p:sp>
      <p:sp>
        <p:nvSpPr>
          <p:cNvPr id="215" name="Google Shape;215;p25"/>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216" name="Google Shape;216;p25"/>
          <p:cNvPicPr preferRelativeResize="0"/>
          <p:nvPr/>
        </p:nvPicPr>
        <p:blipFill>
          <a:blip r:embed="rId3">
            <a:alphaModFix/>
          </a:blip>
          <a:stretch>
            <a:fillRect/>
          </a:stretch>
        </p:blipFill>
        <p:spPr>
          <a:xfrm>
            <a:off x="519113" y="1307850"/>
            <a:ext cx="8105775" cy="35791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2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b="1"/>
              <a:t>XGB Model </a:t>
            </a:r>
            <a:endParaRPr b="1"/>
          </a:p>
          <a:p>
            <a:pPr marL="0" lvl="0" indent="0" algn="l" rtl="0">
              <a:spcBef>
                <a:spcPts val="0"/>
              </a:spcBef>
              <a:spcAft>
                <a:spcPts val="0"/>
              </a:spcAft>
              <a:buNone/>
            </a:pPr>
            <a:r>
              <a:rPr lang="en" sz="1888" b="1"/>
              <a:t>Feature summary</a:t>
            </a:r>
            <a:endParaRPr sz="1888" b="1"/>
          </a:p>
        </p:txBody>
      </p:sp>
      <p:sp>
        <p:nvSpPr>
          <p:cNvPr id="222" name="Google Shape;222;p26"/>
          <p:cNvSpPr txBox="1">
            <a:spLocks noGrp="1"/>
          </p:cNvSpPr>
          <p:nvPr>
            <p:ph type="body" idx="1"/>
          </p:nvPr>
        </p:nvSpPr>
        <p:spPr>
          <a:xfrm>
            <a:off x="1297500" y="2357875"/>
            <a:ext cx="7038900" cy="12207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223" name="Google Shape;223;p26"/>
          <p:cNvPicPr preferRelativeResize="0"/>
          <p:nvPr/>
        </p:nvPicPr>
        <p:blipFill>
          <a:blip r:embed="rId3">
            <a:alphaModFix/>
          </a:blip>
          <a:stretch>
            <a:fillRect/>
          </a:stretch>
        </p:blipFill>
        <p:spPr>
          <a:xfrm>
            <a:off x="593950" y="1928388"/>
            <a:ext cx="8143875" cy="23717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27"/>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b="1"/>
              <a:t>ROC Curve for XGB Model</a:t>
            </a:r>
            <a:endParaRPr b="1"/>
          </a:p>
        </p:txBody>
      </p:sp>
      <p:sp>
        <p:nvSpPr>
          <p:cNvPr id="229" name="Google Shape;229;p27"/>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230" name="Google Shape;230;p27"/>
          <p:cNvPicPr preferRelativeResize="0"/>
          <p:nvPr/>
        </p:nvPicPr>
        <p:blipFill>
          <a:blip r:embed="rId3">
            <a:alphaModFix/>
          </a:blip>
          <a:stretch>
            <a:fillRect/>
          </a:stretch>
        </p:blipFill>
        <p:spPr>
          <a:xfrm>
            <a:off x="1083449" y="1052711"/>
            <a:ext cx="7854806" cy="379816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28"/>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b="1"/>
              <a:t>Confusion matrix for XGB Model</a:t>
            </a:r>
            <a:endParaRPr b="1"/>
          </a:p>
        </p:txBody>
      </p:sp>
      <p:sp>
        <p:nvSpPr>
          <p:cNvPr id="236" name="Google Shape;236;p28"/>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237" name="Google Shape;237;p28"/>
          <p:cNvPicPr preferRelativeResize="0"/>
          <p:nvPr/>
        </p:nvPicPr>
        <p:blipFill>
          <a:blip r:embed="rId3">
            <a:alphaModFix/>
          </a:blip>
          <a:stretch>
            <a:fillRect/>
          </a:stretch>
        </p:blipFill>
        <p:spPr>
          <a:xfrm>
            <a:off x="600075" y="1264388"/>
            <a:ext cx="7943850" cy="37623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29"/>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b="1"/>
              <a:t>Deployment of data and giving input </a:t>
            </a:r>
            <a:endParaRPr b="1"/>
          </a:p>
        </p:txBody>
      </p:sp>
      <p:pic>
        <p:nvPicPr>
          <p:cNvPr id="3" name="Picture 2">
            <a:extLst>
              <a:ext uri="{FF2B5EF4-FFF2-40B4-BE49-F238E27FC236}">
                <a16:creationId xmlns:a16="http://schemas.microsoft.com/office/drawing/2014/main" id="{6DB0A9D3-652E-4877-901D-5016D79E408B}"/>
              </a:ext>
            </a:extLst>
          </p:cNvPr>
          <p:cNvPicPr>
            <a:picLocks noChangeAspect="1"/>
          </p:cNvPicPr>
          <p:nvPr/>
        </p:nvPicPr>
        <p:blipFill>
          <a:blip r:embed="rId3"/>
          <a:stretch>
            <a:fillRect/>
          </a:stretch>
        </p:blipFill>
        <p:spPr>
          <a:xfrm>
            <a:off x="510966" y="995224"/>
            <a:ext cx="8122067" cy="3829247"/>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1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b="1"/>
              <a:t>IBM AutoAI</a:t>
            </a:r>
            <a:endParaRPr b="1"/>
          </a:p>
        </p:txBody>
      </p:sp>
      <p:sp>
        <p:nvSpPr>
          <p:cNvPr id="141" name="Google Shape;141;p14"/>
          <p:cNvSpPr txBox="1">
            <a:spLocks noGrp="1"/>
          </p:cNvSpPr>
          <p:nvPr>
            <p:ph type="body" idx="1"/>
          </p:nvPr>
        </p:nvSpPr>
        <p:spPr>
          <a:xfrm>
            <a:off x="869750" y="1578000"/>
            <a:ext cx="7038900" cy="2911200"/>
          </a:xfrm>
          <a:prstGeom prst="rect">
            <a:avLst/>
          </a:prstGeom>
        </p:spPr>
        <p:txBody>
          <a:bodyPr spcFirstLastPara="1" wrap="square" lIns="91425" tIns="91425" rIns="91425" bIns="91425" anchor="t" anchorCtr="0">
            <a:normAutofit fontScale="92500"/>
          </a:bodyPr>
          <a:lstStyle/>
          <a:p>
            <a:pPr marL="0" lvl="0" indent="0" algn="l" rtl="0">
              <a:spcBef>
                <a:spcPts val="0"/>
              </a:spcBef>
              <a:spcAft>
                <a:spcPts val="0"/>
              </a:spcAft>
              <a:buNone/>
            </a:pPr>
            <a:r>
              <a:rPr lang="en" sz="1400" dirty="0">
                <a:highlight>
                  <a:schemeClr val="dk1"/>
                </a:highlight>
                <a:latin typeface="Arial"/>
                <a:ea typeface="Arial"/>
                <a:cs typeface="Arial"/>
                <a:sym typeface="Arial"/>
              </a:rPr>
              <a:t>AutoAI is a variation of AutoML. It extends the automation of model building to the entire AI lifecycle. Like AutoML, AutoAI applies intelligent automation to the steps of building predictive machine learning models. These steps include preparing data sets for training; identifying the best type of model for the given data, such as a classification or regression model; and choosing the columns of data that best support the problem the model is solving, known as feature selection. Automation then tests a variety of hyperparameter tuning options to reach the best result as it generates, and then ranks, model-candidate pipelines based on metrics such as accuracy and precision. The best performing pipelines can be put into production to process new data and deliver predictions based on the model training.</a:t>
            </a:r>
            <a:endParaRPr sz="1400" dirty="0">
              <a:highlight>
                <a:schemeClr val="dk1"/>
              </a:highlight>
              <a:latin typeface="Arial"/>
              <a:ea typeface="Arial"/>
              <a:cs typeface="Arial"/>
              <a:sym typeface="Arial"/>
            </a:endParaRPr>
          </a:p>
          <a:p>
            <a:pPr marL="0" lvl="0" indent="0" algn="l" rtl="0">
              <a:spcBef>
                <a:spcPts val="1200"/>
              </a:spcBef>
              <a:spcAft>
                <a:spcPts val="1200"/>
              </a:spcAft>
              <a:buNone/>
            </a:pPr>
            <a:r>
              <a:rPr lang="en" sz="1400" dirty="0">
                <a:highlight>
                  <a:schemeClr val="dk1"/>
                </a:highlight>
                <a:latin typeface="Arial"/>
                <a:ea typeface="Arial"/>
                <a:cs typeface="Arial"/>
                <a:sym typeface="Arial"/>
              </a:rPr>
              <a:t>Reference-  https://www.ibm.com/cloud/watson-studio/autoai</a:t>
            </a:r>
            <a:endParaRPr sz="1400" dirty="0">
              <a:highlight>
                <a:schemeClr val="dk1"/>
              </a:highlight>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30"/>
          <p:cNvSpPr txBox="1">
            <a:spLocks noGrp="1"/>
          </p:cNvSpPr>
          <p:nvPr>
            <p:ph type="title"/>
          </p:nvPr>
        </p:nvSpPr>
        <p:spPr>
          <a:xfrm>
            <a:off x="1297500" y="80775"/>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2300" b="1"/>
              <a:t>Input Lists</a:t>
            </a:r>
            <a:endParaRPr sz="2300" b="1"/>
          </a:p>
        </p:txBody>
      </p:sp>
      <p:sp>
        <p:nvSpPr>
          <p:cNvPr id="250" name="Google Shape;250;p30"/>
          <p:cNvSpPr txBox="1">
            <a:spLocks noGrp="1"/>
          </p:cNvSpPr>
          <p:nvPr>
            <p:ph type="body" idx="1"/>
          </p:nvPr>
        </p:nvSpPr>
        <p:spPr>
          <a:xfrm>
            <a:off x="2670875" y="1567550"/>
            <a:ext cx="3526500" cy="29112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251" name="Google Shape;251;p30"/>
          <p:cNvPicPr preferRelativeResize="0"/>
          <p:nvPr/>
        </p:nvPicPr>
        <p:blipFill>
          <a:blip r:embed="rId3">
            <a:alphaModFix/>
          </a:blip>
          <a:stretch>
            <a:fillRect/>
          </a:stretch>
        </p:blipFill>
        <p:spPr>
          <a:xfrm>
            <a:off x="2580250" y="848800"/>
            <a:ext cx="3669176" cy="4044301"/>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31"/>
          <p:cNvSpPr txBox="1">
            <a:spLocks noGrp="1"/>
          </p:cNvSpPr>
          <p:nvPr>
            <p:ph type="title"/>
          </p:nvPr>
        </p:nvSpPr>
        <p:spPr>
          <a:xfrm>
            <a:off x="1182725" y="59875"/>
            <a:ext cx="7038900" cy="545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t>Result of the test</a:t>
            </a:r>
            <a:endParaRPr b="1"/>
          </a:p>
        </p:txBody>
      </p:sp>
      <p:pic>
        <p:nvPicPr>
          <p:cNvPr id="5" name="Picture 4">
            <a:extLst>
              <a:ext uri="{FF2B5EF4-FFF2-40B4-BE49-F238E27FC236}">
                <a16:creationId xmlns:a16="http://schemas.microsoft.com/office/drawing/2014/main" id="{507B61AF-31D2-44F3-BCEC-3A93E9A3CC28}"/>
              </a:ext>
            </a:extLst>
          </p:cNvPr>
          <p:cNvPicPr>
            <a:picLocks noChangeAspect="1"/>
          </p:cNvPicPr>
          <p:nvPr/>
        </p:nvPicPr>
        <p:blipFill>
          <a:blip r:embed="rId3"/>
          <a:stretch>
            <a:fillRect/>
          </a:stretch>
        </p:blipFill>
        <p:spPr>
          <a:xfrm>
            <a:off x="2435839" y="542695"/>
            <a:ext cx="4411879" cy="419067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D6E51C-00F2-41DC-81FD-EC88F72833B9}"/>
              </a:ext>
            </a:extLst>
          </p:cNvPr>
          <p:cNvSpPr>
            <a:spLocks noGrp="1"/>
          </p:cNvSpPr>
          <p:nvPr>
            <p:ph type="title"/>
          </p:nvPr>
        </p:nvSpPr>
        <p:spPr/>
        <p:txBody>
          <a:bodyPr>
            <a:normAutofit/>
          </a:bodyPr>
          <a:lstStyle/>
          <a:p>
            <a:r>
              <a:rPr lang="en-US" sz="3600" dirty="0"/>
              <a:t>Rapid Miner </a:t>
            </a:r>
          </a:p>
        </p:txBody>
      </p:sp>
      <p:sp>
        <p:nvSpPr>
          <p:cNvPr id="3" name="Text Placeholder 2">
            <a:extLst>
              <a:ext uri="{FF2B5EF4-FFF2-40B4-BE49-F238E27FC236}">
                <a16:creationId xmlns:a16="http://schemas.microsoft.com/office/drawing/2014/main" id="{35264A2C-C8F8-4EC0-8761-230F209C4EAC}"/>
              </a:ext>
            </a:extLst>
          </p:cNvPr>
          <p:cNvSpPr>
            <a:spLocks noGrp="1"/>
          </p:cNvSpPr>
          <p:nvPr>
            <p:ph type="body" idx="1"/>
          </p:nvPr>
        </p:nvSpPr>
        <p:spPr>
          <a:xfrm>
            <a:off x="1297500" y="1567550"/>
            <a:ext cx="7038900" cy="2268101"/>
          </a:xfrm>
        </p:spPr>
        <p:txBody>
          <a:bodyPr>
            <a:normAutofit fontScale="92500" lnSpcReduction="20000"/>
          </a:bodyPr>
          <a:lstStyle/>
          <a:p>
            <a:pPr algn="just"/>
            <a:r>
              <a:rPr lang="en-US" sz="1800" dirty="0">
                <a:solidFill>
                  <a:srgbClr val="BDC1C6"/>
                </a:solidFill>
                <a:latin typeface="+mj-lt"/>
              </a:rPr>
              <a:t>P</a:t>
            </a:r>
            <a:r>
              <a:rPr lang="en-US" sz="1800" b="0" i="0" dirty="0">
                <a:solidFill>
                  <a:srgbClr val="BDC1C6"/>
                </a:solidFill>
                <a:effectLst/>
                <a:latin typeface="+mj-lt"/>
              </a:rPr>
              <a:t>rovides an integrated environment for </a:t>
            </a:r>
            <a:r>
              <a:rPr lang="en-US" sz="1800" b="1" i="0" dirty="0">
                <a:solidFill>
                  <a:srgbClr val="BDC1C6"/>
                </a:solidFill>
                <a:effectLst/>
                <a:latin typeface="+mj-lt"/>
              </a:rPr>
              <a:t>data preparation, machine learning, deep learning, text mining, and predictive analytics</a:t>
            </a:r>
            <a:r>
              <a:rPr lang="en-US" sz="1800" b="0" i="0" dirty="0">
                <a:solidFill>
                  <a:srgbClr val="BDC1C6"/>
                </a:solidFill>
                <a:effectLst/>
                <a:latin typeface="+mj-lt"/>
              </a:rPr>
              <a:t>.</a:t>
            </a:r>
          </a:p>
          <a:p>
            <a:pPr algn="l"/>
            <a:r>
              <a:rPr lang="en-US" sz="1800" b="0" i="0" dirty="0">
                <a:solidFill>
                  <a:srgbClr val="BDC1C6"/>
                </a:solidFill>
                <a:effectLst/>
                <a:latin typeface="+mj-lt"/>
              </a:rPr>
              <a:t>RapidMiner Studio is </a:t>
            </a:r>
            <a:r>
              <a:rPr lang="en-US" sz="1800" b="1" i="0" dirty="0">
                <a:solidFill>
                  <a:srgbClr val="BDC1C6"/>
                </a:solidFill>
                <a:effectLst/>
                <a:latin typeface="+mj-lt"/>
              </a:rPr>
              <a:t>a visual data science workflow designer accelerating the prototyping &amp; validation of models</a:t>
            </a:r>
            <a:r>
              <a:rPr lang="en-US" sz="1800" b="0" i="0" dirty="0">
                <a:solidFill>
                  <a:srgbClr val="BDC1C6"/>
                </a:solidFill>
                <a:effectLst/>
                <a:latin typeface="+mj-lt"/>
              </a:rPr>
              <a:t>. Easy to use visual environment for building analytics processes: Graphical design environment makes it simple and fast to design better models.</a:t>
            </a:r>
          </a:p>
          <a:p>
            <a:pPr algn="just"/>
            <a:endParaRPr lang="en-US" sz="1400" dirty="0"/>
          </a:p>
        </p:txBody>
      </p:sp>
    </p:spTree>
    <p:extLst>
      <p:ext uri="{BB962C8B-B14F-4D97-AF65-F5344CB8AC3E}">
        <p14:creationId xmlns:p14="http://schemas.microsoft.com/office/powerpoint/2010/main" val="41078149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885B89-CE2D-49AC-8A5E-7AA7DA5552DE}"/>
              </a:ext>
            </a:extLst>
          </p:cNvPr>
          <p:cNvSpPr>
            <a:spLocks noGrp="1"/>
          </p:cNvSpPr>
          <p:nvPr>
            <p:ph type="title"/>
          </p:nvPr>
        </p:nvSpPr>
        <p:spPr>
          <a:xfrm>
            <a:off x="0" y="0"/>
            <a:ext cx="6364800" cy="734400"/>
          </a:xfrm>
        </p:spPr>
        <p:txBody>
          <a:bodyPr>
            <a:normAutofit/>
          </a:bodyPr>
          <a:lstStyle/>
          <a:p>
            <a:r>
              <a:rPr lang="en-US" sz="3200" dirty="0"/>
              <a:t>Decision Tree</a:t>
            </a:r>
          </a:p>
        </p:txBody>
      </p:sp>
      <p:sp>
        <p:nvSpPr>
          <p:cNvPr id="3" name="Text Placeholder 2">
            <a:extLst>
              <a:ext uri="{FF2B5EF4-FFF2-40B4-BE49-F238E27FC236}">
                <a16:creationId xmlns:a16="http://schemas.microsoft.com/office/drawing/2014/main" id="{C1CCCEC8-9962-413E-B13C-8316E2100AE8}"/>
              </a:ext>
            </a:extLst>
          </p:cNvPr>
          <p:cNvSpPr>
            <a:spLocks noGrp="1"/>
          </p:cNvSpPr>
          <p:nvPr>
            <p:ph type="body" idx="1"/>
          </p:nvPr>
        </p:nvSpPr>
        <p:spPr/>
        <p:txBody>
          <a:bodyPr/>
          <a:lstStyle/>
          <a:p>
            <a:endParaRPr lang="en-US" dirty="0"/>
          </a:p>
        </p:txBody>
      </p:sp>
      <p:pic>
        <p:nvPicPr>
          <p:cNvPr id="51" name="Picture 50" descr="Chart&#10;&#10;Description automatically generated">
            <a:extLst>
              <a:ext uri="{FF2B5EF4-FFF2-40B4-BE49-F238E27FC236}">
                <a16:creationId xmlns:a16="http://schemas.microsoft.com/office/drawing/2014/main" id="{017B0AAC-D0E5-4D08-A994-E3E7610CEB73}"/>
              </a:ext>
            </a:extLst>
          </p:cNvPr>
          <p:cNvPicPr>
            <a:picLocks noChangeAspect="1"/>
          </p:cNvPicPr>
          <p:nvPr/>
        </p:nvPicPr>
        <p:blipFill>
          <a:blip r:embed="rId2"/>
          <a:stretch>
            <a:fillRect/>
          </a:stretch>
        </p:blipFill>
        <p:spPr>
          <a:xfrm>
            <a:off x="0" y="828900"/>
            <a:ext cx="9093600" cy="4314600"/>
          </a:xfrm>
          <a:prstGeom prst="rect">
            <a:avLst/>
          </a:prstGeom>
        </p:spPr>
      </p:pic>
    </p:spTree>
    <p:extLst>
      <p:ext uri="{BB962C8B-B14F-4D97-AF65-F5344CB8AC3E}">
        <p14:creationId xmlns:p14="http://schemas.microsoft.com/office/powerpoint/2010/main" val="18229506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A334D7-F687-42E2-846C-8FF3005BD42F}"/>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FAEF1B4B-34DB-4BE7-AA38-81D8D05578F9}"/>
              </a:ext>
            </a:extLst>
          </p:cNvPr>
          <p:cNvSpPr>
            <a:spLocks noGrp="1"/>
          </p:cNvSpPr>
          <p:nvPr>
            <p:ph type="body" idx="1"/>
          </p:nvPr>
        </p:nvSpPr>
        <p:spPr/>
        <p:txBody>
          <a:bodyPr/>
          <a:lstStyle/>
          <a:p>
            <a:endParaRPr lang="en-US" dirty="0"/>
          </a:p>
        </p:txBody>
      </p:sp>
      <p:pic>
        <p:nvPicPr>
          <p:cNvPr id="5" name="Picture 4" descr="Graphical user interface&#10;&#10;Description automatically generated with medium confidence">
            <a:extLst>
              <a:ext uri="{FF2B5EF4-FFF2-40B4-BE49-F238E27FC236}">
                <a16:creationId xmlns:a16="http://schemas.microsoft.com/office/drawing/2014/main" id="{5737C275-C715-429E-A6FF-E8B1AC93BD9F}"/>
              </a:ext>
            </a:extLst>
          </p:cNvPr>
          <p:cNvPicPr>
            <a:picLocks noChangeAspect="1"/>
          </p:cNvPicPr>
          <p:nvPr/>
        </p:nvPicPr>
        <p:blipFill>
          <a:blip r:embed="rId2"/>
          <a:stretch>
            <a:fillRect/>
          </a:stretch>
        </p:blipFill>
        <p:spPr>
          <a:xfrm>
            <a:off x="45317" y="166950"/>
            <a:ext cx="9053366" cy="4809600"/>
          </a:xfrm>
          <a:prstGeom prst="rect">
            <a:avLst/>
          </a:prstGeom>
        </p:spPr>
      </p:pic>
    </p:spTree>
    <p:extLst>
      <p:ext uri="{BB962C8B-B14F-4D97-AF65-F5344CB8AC3E}">
        <p14:creationId xmlns:p14="http://schemas.microsoft.com/office/powerpoint/2010/main" val="31993625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DE2DD6-CEBD-45E3-B0C7-E03C6595A98A}"/>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9562CE68-EEEE-48EC-939A-C84F40D6B581}"/>
              </a:ext>
            </a:extLst>
          </p:cNvPr>
          <p:cNvSpPr>
            <a:spLocks noGrp="1"/>
          </p:cNvSpPr>
          <p:nvPr>
            <p:ph type="body" idx="1"/>
          </p:nvPr>
        </p:nvSpPr>
        <p:spPr/>
        <p:txBody>
          <a:bodyPr/>
          <a:lstStyle/>
          <a:p>
            <a:endParaRPr lang="en-US"/>
          </a:p>
        </p:txBody>
      </p:sp>
      <p:pic>
        <p:nvPicPr>
          <p:cNvPr id="5" name="Picture 4" descr="Chart&#10;&#10;Description automatically generated with medium confidence">
            <a:extLst>
              <a:ext uri="{FF2B5EF4-FFF2-40B4-BE49-F238E27FC236}">
                <a16:creationId xmlns:a16="http://schemas.microsoft.com/office/drawing/2014/main" id="{CA1406FA-AC8A-493D-A0D0-523CAA4267B5}"/>
              </a:ext>
            </a:extLst>
          </p:cNvPr>
          <p:cNvPicPr>
            <a:picLocks noChangeAspect="1"/>
          </p:cNvPicPr>
          <p:nvPr/>
        </p:nvPicPr>
        <p:blipFill>
          <a:blip r:embed="rId2"/>
          <a:stretch>
            <a:fillRect/>
          </a:stretch>
        </p:blipFill>
        <p:spPr>
          <a:xfrm>
            <a:off x="0" y="142875"/>
            <a:ext cx="9144000" cy="4857750"/>
          </a:xfrm>
          <a:prstGeom prst="rect">
            <a:avLst/>
          </a:prstGeom>
        </p:spPr>
      </p:pic>
    </p:spTree>
    <p:extLst>
      <p:ext uri="{BB962C8B-B14F-4D97-AF65-F5344CB8AC3E}">
        <p14:creationId xmlns:p14="http://schemas.microsoft.com/office/powerpoint/2010/main" val="14569729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6BC46A-5775-44BF-81F4-DB8783548D18}"/>
              </a:ext>
            </a:extLst>
          </p:cNvPr>
          <p:cNvSpPr>
            <a:spLocks noGrp="1"/>
          </p:cNvSpPr>
          <p:nvPr>
            <p:ph type="title"/>
          </p:nvPr>
        </p:nvSpPr>
        <p:spPr>
          <a:xfrm>
            <a:off x="1297500" y="451350"/>
            <a:ext cx="7038900" cy="914100"/>
          </a:xfrm>
        </p:spPr>
        <p:txBody>
          <a:bodyPr>
            <a:normAutofit/>
          </a:bodyPr>
          <a:lstStyle/>
          <a:p>
            <a:r>
              <a:rPr lang="en-US" sz="3200" dirty="0">
                <a:latin typeface="+mj-lt"/>
              </a:rPr>
              <a:t>Fast Last Margin </a:t>
            </a:r>
          </a:p>
        </p:txBody>
      </p:sp>
      <p:sp>
        <p:nvSpPr>
          <p:cNvPr id="3" name="Text Placeholder 2">
            <a:extLst>
              <a:ext uri="{FF2B5EF4-FFF2-40B4-BE49-F238E27FC236}">
                <a16:creationId xmlns:a16="http://schemas.microsoft.com/office/drawing/2014/main" id="{7A704DAA-91E8-4E15-87FF-051D33EA3A20}"/>
              </a:ext>
            </a:extLst>
          </p:cNvPr>
          <p:cNvSpPr>
            <a:spLocks noGrp="1"/>
          </p:cNvSpPr>
          <p:nvPr>
            <p:ph type="body" idx="1"/>
          </p:nvPr>
        </p:nvSpPr>
        <p:spPr>
          <a:xfrm>
            <a:off x="1297500" y="1956350"/>
            <a:ext cx="7038900" cy="1600450"/>
          </a:xfrm>
        </p:spPr>
        <p:txBody>
          <a:bodyPr>
            <a:normAutofit/>
          </a:bodyPr>
          <a:lstStyle/>
          <a:p>
            <a:r>
              <a:rPr lang="en-US" sz="1400" dirty="0">
                <a:latin typeface="+mj-lt"/>
              </a:rPr>
              <a:t>Delivers similar results as of SVM or logistic regression implementations</a:t>
            </a:r>
          </a:p>
          <a:p>
            <a:r>
              <a:rPr lang="en-US" sz="1400" dirty="0">
                <a:latin typeface="+mj-lt"/>
              </a:rPr>
              <a:t>this linear classifier can work on data set with millions of examples and attributes.</a:t>
            </a:r>
          </a:p>
        </p:txBody>
      </p:sp>
    </p:spTree>
    <p:extLst>
      <p:ext uri="{BB962C8B-B14F-4D97-AF65-F5344CB8AC3E}">
        <p14:creationId xmlns:p14="http://schemas.microsoft.com/office/powerpoint/2010/main" val="40536033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6DECA-9209-4599-9E46-020E35CC1200}"/>
              </a:ext>
            </a:extLst>
          </p:cNvPr>
          <p:cNvSpPr>
            <a:spLocks noGrp="1"/>
          </p:cNvSpPr>
          <p:nvPr>
            <p:ph type="title"/>
          </p:nvPr>
        </p:nvSpPr>
        <p:spPr>
          <a:xfrm>
            <a:off x="0" y="16700"/>
            <a:ext cx="6010500" cy="648050"/>
          </a:xfrm>
        </p:spPr>
        <p:txBody>
          <a:bodyPr>
            <a:normAutofit/>
          </a:bodyPr>
          <a:lstStyle/>
          <a:p>
            <a:r>
              <a:rPr lang="en-US" sz="2800" dirty="0"/>
              <a:t>Fast Large Margin </a:t>
            </a:r>
          </a:p>
        </p:txBody>
      </p:sp>
      <p:sp>
        <p:nvSpPr>
          <p:cNvPr id="3" name="Text Placeholder 2">
            <a:extLst>
              <a:ext uri="{FF2B5EF4-FFF2-40B4-BE49-F238E27FC236}">
                <a16:creationId xmlns:a16="http://schemas.microsoft.com/office/drawing/2014/main" id="{3D33B135-C93F-468A-A4AA-BA37151BAD95}"/>
              </a:ext>
            </a:extLst>
          </p:cNvPr>
          <p:cNvSpPr>
            <a:spLocks noGrp="1"/>
          </p:cNvSpPr>
          <p:nvPr>
            <p:ph type="body" idx="1"/>
          </p:nvPr>
        </p:nvSpPr>
        <p:spPr/>
        <p:txBody>
          <a:bodyPr/>
          <a:lstStyle/>
          <a:p>
            <a:endParaRPr lang="en-US" dirty="0"/>
          </a:p>
        </p:txBody>
      </p:sp>
      <p:pic>
        <p:nvPicPr>
          <p:cNvPr id="5" name="Picture 4" descr="Chart&#10;&#10;Description automatically generated">
            <a:extLst>
              <a:ext uri="{FF2B5EF4-FFF2-40B4-BE49-F238E27FC236}">
                <a16:creationId xmlns:a16="http://schemas.microsoft.com/office/drawing/2014/main" id="{06ABCC04-3DD0-48C7-83B3-BDEB1B62D6FC}"/>
              </a:ext>
            </a:extLst>
          </p:cNvPr>
          <p:cNvPicPr>
            <a:picLocks noChangeAspect="1"/>
          </p:cNvPicPr>
          <p:nvPr/>
        </p:nvPicPr>
        <p:blipFill>
          <a:blip r:embed="rId2"/>
          <a:stretch>
            <a:fillRect/>
          </a:stretch>
        </p:blipFill>
        <p:spPr>
          <a:xfrm>
            <a:off x="0" y="727200"/>
            <a:ext cx="9144000" cy="4270100"/>
          </a:xfrm>
          <a:prstGeom prst="rect">
            <a:avLst/>
          </a:prstGeom>
        </p:spPr>
      </p:pic>
    </p:spTree>
    <p:extLst>
      <p:ext uri="{BB962C8B-B14F-4D97-AF65-F5344CB8AC3E}">
        <p14:creationId xmlns:p14="http://schemas.microsoft.com/office/powerpoint/2010/main" val="22898740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D6AF77-CDF6-4387-A5B6-496F36A362FF}"/>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6794CADA-FDB9-40B3-8DC1-1BFEFE74BDE7}"/>
              </a:ext>
            </a:extLst>
          </p:cNvPr>
          <p:cNvSpPr>
            <a:spLocks noGrp="1"/>
          </p:cNvSpPr>
          <p:nvPr>
            <p:ph type="body" idx="1"/>
          </p:nvPr>
        </p:nvSpPr>
        <p:spPr/>
        <p:txBody>
          <a:bodyPr/>
          <a:lstStyle/>
          <a:p>
            <a:endParaRPr lang="en-US"/>
          </a:p>
        </p:txBody>
      </p:sp>
      <p:pic>
        <p:nvPicPr>
          <p:cNvPr id="5" name="Picture 4" descr="Graphical user interface&#10;&#10;Description automatically generated with medium confidence">
            <a:extLst>
              <a:ext uri="{FF2B5EF4-FFF2-40B4-BE49-F238E27FC236}">
                <a16:creationId xmlns:a16="http://schemas.microsoft.com/office/drawing/2014/main" id="{D1875E9F-9C25-47B6-B890-AA70D8C45168}"/>
              </a:ext>
            </a:extLst>
          </p:cNvPr>
          <p:cNvPicPr>
            <a:picLocks noChangeAspect="1"/>
          </p:cNvPicPr>
          <p:nvPr/>
        </p:nvPicPr>
        <p:blipFill>
          <a:blip r:embed="rId2"/>
          <a:stretch>
            <a:fillRect/>
          </a:stretch>
        </p:blipFill>
        <p:spPr>
          <a:xfrm>
            <a:off x="0" y="393750"/>
            <a:ext cx="9144000" cy="4749750"/>
          </a:xfrm>
          <a:prstGeom prst="rect">
            <a:avLst/>
          </a:prstGeom>
        </p:spPr>
      </p:pic>
    </p:spTree>
    <p:extLst>
      <p:ext uri="{BB962C8B-B14F-4D97-AF65-F5344CB8AC3E}">
        <p14:creationId xmlns:p14="http://schemas.microsoft.com/office/powerpoint/2010/main" val="388065193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D3149C-7D1F-4A21-A07A-6826354FD64B}"/>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4B3F4D82-DCD4-4592-AA8E-5A7982FA9D59}"/>
              </a:ext>
            </a:extLst>
          </p:cNvPr>
          <p:cNvSpPr>
            <a:spLocks noGrp="1"/>
          </p:cNvSpPr>
          <p:nvPr>
            <p:ph type="body" idx="1"/>
          </p:nvPr>
        </p:nvSpPr>
        <p:spPr/>
        <p:txBody>
          <a:bodyPr/>
          <a:lstStyle/>
          <a:p>
            <a:endParaRPr lang="en-US"/>
          </a:p>
        </p:txBody>
      </p:sp>
      <p:pic>
        <p:nvPicPr>
          <p:cNvPr id="5" name="Picture 4" descr="Graphical user interface, chart, bar chart&#10;&#10;Description automatically generated">
            <a:extLst>
              <a:ext uri="{FF2B5EF4-FFF2-40B4-BE49-F238E27FC236}">
                <a16:creationId xmlns:a16="http://schemas.microsoft.com/office/drawing/2014/main" id="{4D639F60-FF18-42F9-980E-5491598D9ECC}"/>
              </a:ext>
            </a:extLst>
          </p:cNvPr>
          <p:cNvPicPr>
            <a:picLocks noChangeAspect="1"/>
          </p:cNvPicPr>
          <p:nvPr/>
        </p:nvPicPr>
        <p:blipFill>
          <a:blip r:embed="rId2"/>
          <a:stretch>
            <a:fillRect/>
          </a:stretch>
        </p:blipFill>
        <p:spPr>
          <a:xfrm>
            <a:off x="0" y="142875"/>
            <a:ext cx="9144000" cy="4857750"/>
          </a:xfrm>
          <a:prstGeom prst="rect">
            <a:avLst/>
          </a:prstGeom>
        </p:spPr>
      </p:pic>
    </p:spTree>
    <p:extLst>
      <p:ext uri="{BB962C8B-B14F-4D97-AF65-F5344CB8AC3E}">
        <p14:creationId xmlns:p14="http://schemas.microsoft.com/office/powerpoint/2010/main" val="17961802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15"/>
          <p:cNvSpPr txBox="1">
            <a:spLocks noGrp="1"/>
          </p:cNvSpPr>
          <p:nvPr>
            <p:ph type="title"/>
          </p:nvPr>
        </p:nvSpPr>
        <p:spPr>
          <a:xfrm>
            <a:off x="1130575" y="2059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b="1"/>
              <a:t>AutoAI- Add Project in the tab</a:t>
            </a:r>
            <a:endParaRPr b="1"/>
          </a:p>
        </p:txBody>
      </p:sp>
      <p:sp>
        <p:nvSpPr>
          <p:cNvPr id="147" name="Google Shape;147;p15"/>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148" name="Google Shape;148;p15"/>
          <p:cNvPicPr preferRelativeResize="0"/>
          <p:nvPr/>
        </p:nvPicPr>
        <p:blipFill>
          <a:blip r:embed="rId3">
            <a:alphaModFix/>
          </a:blip>
          <a:stretch>
            <a:fillRect/>
          </a:stretch>
        </p:blipFill>
        <p:spPr>
          <a:xfrm>
            <a:off x="1052712" y="1190943"/>
            <a:ext cx="7945291" cy="3573157"/>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CE06F-66FA-4824-B5A5-B6F8E67C9391}"/>
              </a:ext>
            </a:extLst>
          </p:cNvPr>
          <p:cNvSpPr>
            <a:spLocks noGrp="1"/>
          </p:cNvSpPr>
          <p:nvPr>
            <p:ph type="title"/>
          </p:nvPr>
        </p:nvSpPr>
        <p:spPr>
          <a:xfrm>
            <a:off x="0" y="62625"/>
            <a:ext cx="7038900" cy="914100"/>
          </a:xfrm>
        </p:spPr>
        <p:txBody>
          <a:bodyPr>
            <a:normAutofit/>
          </a:bodyPr>
          <a:lstStyle/>
          <a:p>
            <a:r>
              <a:rPr lang="en-US" sz="2800" dirty="0"/>
              <a:t>Logistic regression  </a:t>
            </a:r>
          </a:p>
        </p:txBody>
      </p:sp>
      <p:sp>
        <p:nvSpPr>
          <p:cNvPr id="3" name="Text Placeholder 2">
            <a:extLst>
              <a:ext uri="{FF2B5EF4-FFF2-40B4-BE49-F238E27FC236}">
                <a16:creationId xmlns:a16="http://schemas.microsoft.com/office/drawing/2014/main" id="{3FF30D1A-1CAE-4F14-AB7C-384C6A2B5B5A}"/>
              </a:ext>
            </a:extLst>
          </p:cNvPr>
          <p:cNvSpPr>
            <a:spLocks noGrp="1"/>
          </p:cNvSpPr>
          <p:nvPr>
            <p:ph type="body" idx="1"/>
          </p:nvPr>
        </p:nvSpPr>
        <p:spPr/>
        <p:txBody>
          <a:bodyPr/>
          <a:lstStyle/>
          <a:p>
            <a:endParaRPr lang="en-US" dirty="0"/>
          </a:p>
        </p:txBody>
      </p:sp>
      <p:pic>
        <p:nvPicPr>
          <p:cNvPr id="5" name="Picture 4" descr="Graphical user interface, chart&#10;&#10;Description automatically generated">
            <a:extLst>
              <a:ext uri="{FF2B5EF4-FFF2-40B4-BE49-F238E27FC236}">
                <a16:creationId xmlns:a16="http://schemas.microsoft.com/office/drawing/2014/main" id="{21DC4115-81F9-49DC-B872-020CA2990E34}"/>
              </a:ext>
            </a:extLst>
          </p:cNvPr>
          <p:cNvPicPr>
            <a:picLocks noChangeAspect="1"/>
          </p:cNvPicPr>
          <p:nvPr/>
        </p:nvPicPr>
        <p:blipFill>
          <a:blip r:embed="rId2"/>
          <a:stretch>
            <a:fillRect/>
          </a:stretch>
        </p:blipFill>
        <p:spPr>
          <a:xfrm>
            <a:off x="0" y="976725"/>
            <a:ext cx="9144000" cy="4023900"/>
          </a:xfrm>
          <a:prstGeom prst="rect">
            <a:avLst/>
          </a:prstGeom>
        </p:spPr>
      </p:pic>
    </p:spTree>
    <p:extLst>
      <p:ext uri="{BB962C8B-B14F-4D97-AF65-F5344CB8AC3E}">
        <p14:creationId xmlns:p14="http://schemas.microsoft.com/office/powerpoint/2010/main" val="328598349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789612-502D-4E6A-B571-2D281C794411}"/>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334D94B1-71B5-4EA4-A63F-2A0C5D1B4539}"/>
              </a:ext>
            </a:extLst>
          </p:cNvPr>
          <p:cNvSpPr>
            <a:spLocks noGrp="1"/>
          </p:cNvSpPr>
          <p:nvPr>
            <p:ph type="body" idx="1"/>
          </p:nvPr>
        </p:nvSpPr>
        <p:spPr/>
        <p:txBody>
          <a:bodyPr/>
          <a:lstStyle/>
          <a:p>
            <a:endParaRPr lang="en-US"/>
          </a:p>
        </p:txBody>
      </p:sp>
      <p:pic>
        <p:nvPicPr>
          <p:cNvPr id="5" name="Picture 4" descr="Graphical user interface&#10;&#10;Description automatically generated with medium confidence">
            <a:extLst>
              <a:ext uri="{FF2B5EF4-FFF2-40B4-BE49-F238E27FC236}">
                <a16:creationId xmlns:a16="http://schemas.microsoft.com/office/drawing/2014/main" id="{1055270D-B2D4-4112-B451-FA6378C0ECFF}"/>
              </a:ext>
            </a:extLst>
          </p:cNvPr>
          <p:cNvPicPr>
            <a:picLocks noChangeAspect="1"/>
          </p:cNvPicPr>
          <p:nvPr/>
        </p:nvPicPr>
        <p:blipFill>
          <a:blip r:embed="rId2"/>
          <a:stretch>
            <a:fillRect/>
          </a:stretch>
        </p:blipFill>
        <p:spPr>
          <a:xfrm>
            <a:off x="0" y="142875"/>
            <a:ext cx="9144000" cy="4857750"/>
          </a:xfrm>
          <a:prstGeom prst="rect">
            <a:avLst/>
          </a:prstGeom>
        </p:spPr>
      </p:pic>
    </p:spTree>
    <p:extLst>
      <p:ext uri="{BB962C8B-B14F-4D97-AF65-F5344CB8AC3E}">
        <p14:creationId xmlns:p14="http://schemas.microsoft.com/office/powerpoint/2010/main" val="403057095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D7C674-848F-4999-8056-8368A1982602}"/>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3784269B-6AFA-49FF-8201-D662A1F2F0F2}"/>
              </a:ext>
            </a:extLst>
          </p:cNvPr>
          <p:cNvSpPr>
            <a:spLocks noGrp="1"/>
          </p:cNvSpPr>
          <p:nvPr>
            <p:ph type="body" idx="1"/>
          </p:nvPr>
        </p:nvSpPr>
        <p:spPr/>
        <p:txBody>
          <a:bodyPr/>
          <a:lstStyle/>
          <a:p>
            <a:endParaRPr lang="en-US"/>
          </a:p>
        </p:txBody>
      </p:sp>
      <p:pic>
        <p:nvPicPr>
          <p:cNvPr id="5" name="Picture 4" descr="Chart, bar chart&#10;&#10;Description automatically generated">
            <a:extLst>
              <a:ext uri="{FF2B5EF4-FFF2-40B4-BE49-F238E27FC236}">
                <a16:creationId xmlns:a16="http://schemas.microsoft.com/office/drawing/2014/main" id="{24734B5E-B487-4FF6-81AE-F64C0E59812B}"/>
              </a:ext>
            </a:extLst>
          </p:cNvPr>
          <p:cNvPicPr>
            <a:picLocks noChangeAspect="1"/>
          </p:cNvPicPr>
          <p:nvPr/>
        </p:nvPicPr>
        <p:blipFill>
          <a:blip r:embed="rId2"/>
          <a:stretch>
            <a:fillRect/>
          </a:stretch>
        </p:blipFill>
        <p:spPr>
          <a:xfrm>
            <a:off x="0" y="128475"/>
            <a:ext cx="9144000" cy="4857750"/>
          </a:xfrm>
          <a:prstGeom prst="rect">
            <a:avLst/>
          </a:prstGeom>
        </p:spPr>
      </p:pic>
    </p:spTree>
    <p:extLst>
      <p:ext uri="{BB962C8B-B14F-4D97-AF65-F5344CB8AC3E}">
        <p14:creationId xmlns:p14="http://schemas.microsoft.com/office/powerpoint/2010/main" val="42173251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6B5B51-B7C9-40C2-99BB-9B00CFE1D674}"/>
              </a:ext>
            </a:extLst>
          </p:cNvPr>
          <p:cNvSpPr>
            <a:spLocks noGrp="1"/>
          </p:cNvSpPr>
          <p:nvPr>
            <p:ph type="title"/>
          </p:nvPr>
        </p:nvSpPr>
        <p:spPr>
          <a:xfrm>
            <a:off x="-21600" y="0"/>
            <a:ext cx="7038900" cy="914100"/>
          </a:xfrm>
        </p:spPr>
        <p:txBody>
          <a:bodyPr>
            <a:normAutofit/>
          </a:bodyPr>
          <a:lstStyle/>
          <a:p>
            <a:r>
              <a:rPr lang="en-US" sz="2800" dirty="0"/>
              <a:t>Naive Bayes </a:t>
            </a:r>
          </a:p>
        </p:txBody>
      </p:sp>
      <p:sp>
        <p:nvSpPr>
          <p:cNvPr id="3" name="Text Placeholder 2">
            <a:extLst>
              <a:ext uri="{FF2B5EF4-FFF2-40B4-BE49-F238E27FC236}">
                <a16:creationId xmlns:a16="http://schemas.microsoft.com/office/drawing/2014/main" id="{44E2B627-0ED9-456A-B57E-486380A4C0EF}"/>
              </a:ext>
            </a:extLst>
          </p:cNvPr>
          <p:cNvSpPr>
            <a:spLocks noGrp="1"/>
          </p:cNvSpPr>
          <p:nvPr>
            <p:ph type="body" idx="1"/>
          </p:nvPr>
        </p:nvSpPr>
        <p:spPr/>
        <p:txBody>
          <a:bodyPr/>
          <a:lstStyle/>
          <a:p>
            <a:endParaRPr lang="en-US"/>
          </a:p>
        </p:txBody>
      </p:sp>
      <p:pic>
        <p:nvPicPr>
          <p:cNvPr id="5" name="Picture 4" descr="Chart, bar chart&#10;&#10;Description automatically generated">
            <a:extLst>
              <a:ext uri="{FF2B5EF4-FFF2-40B4-BE49-F238E27FC236}">
                <a16:creationId xmlns:a16="http://schemas.microsoft.com/office/drawing/2014/main" id="{F0163CAE-1DB9-42F2-A9A3-28C9B068266F}"/>
              </a:ext>
            </a:extLst>
          </p:cNvPr>
          <p:cNvPicPr>
            <a:picLocks noChangeAspect="1"/>
          </p:cNvPicPr>
          <p:nvPr/>
        </p:nvPicPr>
        <p:blipFill>
          <a:blip r:embed="rId2"/>
          <a:stretch>
            <a:fillRect/>
          </a:stretch>
        </p:blipFill>
        <p:spPr>
          <a:xfrm>
            <a:off x="-21600" y="777600"/>
            <a:ext cx="9165600" cy="4343512"/>
          </a:xfrm>
          <a:prstGeom prst="rect">
            <a:avLst/>
          </a:prstGeom>
        </p:spPr>
      </p:pic>
    </p:spTree>
    <p:extLst>
      <p:ext uri="{BB962C8B-B14F-4D97-AF65-F5344CB8AC3E}">
        <p14:creationId xmlns:p14="http://schemas.microsoft.com/office/powerpoint/2010/main" val="214253227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9E5298-45F4-4C20-B757-8BA8466F4F49}"/>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6484B064-47C7-4293-9B04-3500FA08BF4A}"/>
              </a:ext>
            </a:extLst>
          </p:cNvPr>
          <p:cNvSpPr>
            <a:spLocks noGrp="1"/>
          </p:cNvSpPr>
          <p:nvPr>
            <p:ph type="body" idx="1"/>
          </p:nvPr>
        </p:nvSpPr>
        <p:spPr/>
        <p:txBody>
          <a:bodyPr/>
          <a:lstStyle/>
          <a:p>
            <a:endParaRPr lang="en-US"/>
          </a:p>
        </p:txBody>
      </p:sp>
      <p:pic>
        <p:nvPicPr>
          <p:cNvPr id="5" name="Picture 4" descr="Graphical user interface&#10;&#10;Description automatically generated">
            <a:extLst>
              <a:ext uri="{FF2B5EF4-FFF2-40B4-BE49-F238E27FC236}">
                <a16:creationId xmlns:a16="http://schemas.microsoft.com/office/drawing/2014/main" id="{07C11B8E-26CF-4B16-AAA0-1E309D876870}"/>
              </a:ext>
            </a:extLst>
          </p:cNvPr>
          <p:cNvPicPr>
            <a:picLocks noChangeAspect="1"/>
          </p:cNvPicPr>
          <p:nvPr/>
        </p:nvPicPr>
        <p:blipFill>
          <a:blip r:embed="rId2"/>
          <a:stretch>
            <a:fillRect/>
          </a:stretch>
        </p:blipFill>
        <p:spPr>
          <a:xfrm>
            <a:off x="0" y="142875"/>
            <a:ext cx="9144000" cy="4857750"/>
          </a:xfrm>
          <a:prstGeom prst="rect">
            <a:avLst/>
          </a:prstGeom>
        </p:spPr>
      </p:pic>
    </p:spTree>
    <p:extLst>
      <p:ext uri="{BB962C8B-B14F-4D97-AF65-F5344CB8AC3E}">
        <p14:creationId xmlns:p14="http://schemas.microsoft.com/office/powerpoint/2010/main" val="30778530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9788B1-9475-416E-8F39-9CF2FB041BD1}"/>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A7193434-D77A-46A1-9CF2-8846F708023D}"/>
              </a:ext>
            </a:extLst>
          </p:cNvPr>
          <p:cNvSpPr>
            <a:spLocks noGrp="1"/>
          </p:cNvSpPr>
          <p:nvPr>
            <p:ph type="body" idx="1"/>
          </p:nvPr>
        </p:nvSpPr>
        <p:spPr/>
        <p:txBody>
          <a:bodyPr/>
          <a:lstStyle/>
          <a:p>
            <a:endParaRPr lang="en-US"/>
          </a:p>
        </p:txBody>
      </p:sp>
      <p:pic>
        <p:nvPicPr>
          <p:cNvPr id="5" name="Picture 4" descr="Graphical user interface, chart, bar chart&#10;&#10;Description automatically generated">
            <a:extLst>
              <a:ext uri="{FF2B5EF4-FFF2-40B4-BE49-F238E27FC236}">
                <a16:creationId xmlns:a16="http://schemas.microsoft.com/office/drawing/2014/main" id="{F9932640-14CD-484C-A0E9-EAD04279646B}"/>
              </a:ext>
            </a:extLst>
          </p:cNvPr>
          <p:cNvPicPr>
            <a:picLocks noChangeAspect="1"/>
          </p:cNvPicPr>
          <p:nvPr/>
        </p:nvPicPr>
        <p:blipFill>
          <a:blip r:embed="rId2"/>
          <a:stretch>
            <a:fillRect/>
          </a:stretch>
        </p:blipFill>
        <p:spPr>
          <a:xfrm>
            <a:off x="0" y="142875"/>
            <a:ext cx="9144000" cy="4857750"/>
          </a:xfrm>
          <a:prstGeom prst="rect">
            <a:avLst/>
          </a:prstGeom>
        </p:spPr>
      </p:pic>
    </p:spTree>
    <p:extLst>
      <p:ext uri="{BB962C8B-B14F-4D97-AF65-F5344CB8AC3E}">
        <p14:creationId xmlns:p14="http://schemas.microsoft.com/office/powerpoint/2010/main" val="129427024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07A4A7-227C-44B7-9412-6D77A00FD93D}"/>
              </a:ext>
            </a:extLst>
          </p:cNvPr>
          <p:cNvSpPr>
            <a:spLocks noGrp="1"/>
          </p:cNvSpPr>
          <p:nvPr>
            <p:ph type="title"/>
          </p:nvPr>
        </p:nvSpPr>
        <p:spPr>
          <a:xfrm>
            <a:off x="0" y="0"/>
            <a:ext cx="7038900" cy="914100"/>
          </a:xfrm>
        </p:spPr>
        <p:txBody>
          <a:bodyPr/>
          <a:lstStyle/>
          <a:p>
            <a:r>
              <a:rPr lang="en-US" sz="2800" dirty="0"/>
              <a:t>XGB</a:t>
            </a:r>
            <a:r>
              <a:rPr lang="en-US" dirty="0"/>
              <a:t> </a:t>
            </a:r>
          </a:p>
        </p:txBody>
      </p:sp>
      <p:sp>
        <p:nvSpPr>
          <p:cNvPr id="3" name="Text Placeholder 2">
            <a:extLst>
              <a:ext uri="{FF2B5EF4-FFF2-40B4-BE49-F238E27FC236}">
                <a16:creationId xmlns:a16="http://schemas.microsoft.com/office/drawing/2014/main" id="{BBE9199A-6808-471E-B053-F2A2159A2C09}"/>
              </a:ext>
            </a:extLst>
          </p:cNvPr>
          <p:cNvSpPr>
            <a:spLocks noGrp="1"/>
          </p:cNvSpPr>
          <p:nvPr>
            <p:ph type="body" idx="1"/>
          </p:nvPr>
        </p:nvSpPr>
        <p:spPr/>
        <p:txBody>
          <a:bodyPr/>
          <a:lstStyle/>
          <a:p>
            <a:endParaRPr lang="en-US" dirty="0"/>
          </a:p>
        </p:txBody>
      </p:sp>
      <p:pic>
        <p:nvPicPr>
          <p:cNvPr id="5" name="Picture 4" descr="Chart&#10;&#10;Description automatically generated">
            <a:extLst>
              <a:ext uri="{FF2B5EF4-FFF2-40B4-BE49-F238E27FC236}">
                <a16:creationId xmlns:a16="http://schemas.microsoft.com/office/drawing/2014/main" id="{7DB12F88-0B48-4250-B107-88C2C800B1CD}"/>
              </a:ext>
            </a:extLst>
          </p:cNvPr>
          <p:cNvPicPr>
            <a:picLocks noChangeAspect="1"/>
          </p:cNvPicPr>
          <p:nvPr/>
        </p:nvPicPr>
        <p:blipFill>
          <a:blip r:embed="rId2"/>
          <a:stretch>
            <a:fillRect/>
          </a:stretch>
        </p:blipFill>
        <p:spPr>
          <a:xfrm>
            <a:off x="0" y="664751"/>
            <a:ext cx="9144000" cy="4335874"/>
          </a:xfrm>
          <a:prstGeom prst="rect">
            <a:avLst/>
          </a:prstGeom>
        </p:spPr>
      </p:pic>
    </p:spTree>
    <p:extLst>
      <p:ext uri="{BB962C8B-B14F-4D97-AF65-F5344CB8AC3E}">
        <p14:creationId xmlns:p14="http://schemas.microsoft.com/office/powerpoint/2010/main" val="216799896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858542-59D9-4B5B-A55B-46D3709FF74A}"/>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1345D2CF-937C-4A48-AB67-245EB75DB715}"/>
              </a:ext>
            </a:extLst>
          </p:cNvPr>
          <p:cNvSpPr>
            <a:spLocks noGrp="1"/>
          </p:cNvSpPr>
          <p:nvPr>
            <p:ph type="body" idx="1"/>
          </p:nvPr>
        </p:nvSpPr>
        <p:spPr/>
        <p:txBody>
          <a:bodyPr/>
          <a:lstStyle/>
          <a:p>
            <a:endParaRPr lang="en-US"/>
          </a:p>
        </p:txBody>
      </p:sp>
      <p:pic>
        <p:nvPicPr>
          <p:cNvPr id="5" name="Picture 4" descr="Graphical user interface&#10;&#10;Description automatically generated with medium confidence">
            <a:extLst>
              <a:ext uri="{FF2B5EF4-FFF2-40B4-BE49-F238E27FC236}">
                <a16:creationId xmlns:a16="http://schemas.microsoft.com/office/drawing/2014/main" id="{06716D10-FB13-4C61-805D-A791FEB3DEE9}"/>
              </a:ext>
            </a:extLst>
          </p:cNvPr>
          <p:cNvPicPr>
            <a:picLocks noChangeAspect="1"/>
          </p:cNvPicPr>
          <p:nvPr/>
        </p:nvPicPr>
        <p:blipFill>
          <a:blip r:embed="rId2"/>
          <a:stretch>
            <a:fillRect/>
          </a:stretch>
        </p:blipFill>
        <p:spPr>
          <a:xfrm>
            <a:off x="0" y="142875"/>
            <a:ext cx="9144000" cy="4857750"/>
          </a:xfrm>
          <a:prstGeom prst="rect">
            <a:avLst/>
          </a:prstGeom>
        </p:spPr>
      </p:pic>
    </p:spTree>
    <p:extLst>
      <p:ext uri="{BB962C8B-B14F-4D97-AF65-F5344CB8AC3E}">
        <p14:creationId xmlns:p14="http://schemas.microsoft.com/office/powerpoint/2010/main" val="170988928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83BB93-B134-4D9E-9EDB-339644B30378}"/>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49CBE138-3647-4D19-BEB3-F3E5851472B9}"/>
              </a:ext>
            </a:extLst>
          </p:cNvPr>
          <p:cNvSpPr>
            <a:spLocks noGrp="1"/>
          </p:cNvSpPr>
          <p:nvPr>
            <p:ph type="body" idx="1"/>
          </p:nvPr>
        </p:nvSpPr>
        <p:spPr/>
        <p:txBody>
          <a:bodyPr/>
          <a:lstStyle/>
          <a:p>
            <a:endParaRPr lang="en-US"/>
          </a:p>
        </p:txBody>
      </p:sp>
      <p:pic>
        <p:nvPicPr>
          <p:cNvPr id="5" name="Picture 4" descr="Graphical user interface, chart, bar chart&#10;&#10;Description automatically generated">
            <a:extLst>
              <a:ext uri="{FF2B5EF4-FFF2-40B4-BE49-F238E27FC236}">
                <a16:creationId xmlns:a16="http://schemas.microsoft.com/office/drawing/2014/main" id="{0CB3ABE1-3F6E-4011-84EF-7CDAE64FE7FC}"/>
              </a:ext>
            </a:extLst>
          </p:cNvPr>
          <p:cNvPicPr>
            <a:picLocks noChangeAspect="1"/>
          </p:cNvPicPr>
          <p:nvPr/>
        </p:nvPicPr>
        <p:blipFill>
          <a:blip r:embed="rId2"/>
          <a:stretch>
            <a:fillRect/>
          </a:stretch>
        </p:blipFill>
        <p:spPr>
          <a:xfrm>
            <a:off x="0" y="142875"/>
            <a:ext cx="9144000" cy="4857750"/>
          </a:xfrm>
          <a:prstGeom prst="rect">
            <a:avLst/>
          </a:prstGeom>
        </p:spPr>
      </p:pic>
    </p:spTree>
    <p:extLst>
      <p:ext uri="{BB962C8B-B14F-4D97-AF65-F5344CB8AC3E}">
        <p14:creationId xmlns:p14="http://schemas.microsoft.com/office/powerpoint/2010/main" val="335302804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102E55-6F7B-4AEA-A127-F250ECF3358B}"/>
              </a:ext>
            </a:extLst>
          </p:cNvPr>
          <p:cNvSpPr>
            <a:spLocks noGrp="1"/>
          </p:cNvSpPr>
          <p:nvPr>
            <p:ph type="title"/>
          </p:nvPr>
        </p:nvSpPr>
        <p:spPr>
          <a:xfrm>
            <a:off x="0" y="25955"/>
            <a:ext cx="7038900" cy="914100"/>
          </a:xfrm>
        </p:spPr>
        <p:txBody>
          <a:bodyPr>
            <a:normAutofit/>
          </a:bodyPr>
          <a:lstStyle/>
          <a:p>
            <a:r>
              <a:rPr lang="en-US" sz="3200" dirty="0"/>
              <a:t>Overview </a:t>
            </a:r>
          </a:p>
        </p:txBody>
      </p:sp>
      <p:sp>
        <p:nvSpPr>
          <p:cNvPr id="3" name="Text Placeholder 2">
            <a:extLst>
              <a:ext uri="{FF2B5EF4-FFF2-40B4-BE49-F238E27FC236}">
                <a16:creationId xmlns:a16="http://schemas.microsoft.com/office/drawing/2014/main" id="{75ECC0C3-0D3C-45B6-A10A-EF1A7D05B562}"/>
              </a:ext>
            </a:extLst>
          </p:cNvPr>
          <p:cNvSpPr>
            <a:spLocks noGrp="1"/>
          </p:cNvSpPr>
          <p:nvPr>
            <p:ph type="body" idx="1"/>
          </p:nvPr>
        </p:nvSpPr>
        <p:spPr/>
        <p:txBody>
          <a:bodyPr/>
          <a:lstStyle/>
          <a:p>
            <a:endParaRPr lang="en-US"/>
          </a:p>
        </p:txBody>
      </p:sp>
      <p:pic>
        <p:nvPicPr>
          <p:cNvPr id="5" name="Picture 4" descr="Chart&#10;&#10;Description automatically generated with medium confidence">
            <a:extLst>
              <a:ext uri="{FF2B5EF4-FFF2-40B4-BE49-F238E27FC236}">
                <a16:creationId xmlns:a16="http://schemas.microsoft.com/office/drawing/2014/main" id="{380224CD-F127-4E4C-80CC-B3ECDE3E8254}"/>
              </a:ext>
            </a:extLst>
          </p:cNvPr>
          <p:cNvPicPr>
            <a:picLocks noChangeAspect="1"/>
          </p:cNvPicPr>
          <p:nvPr/>
        </p:nvPicPr>
        <p:blipFill>
          <a:blip r:embed="rId2"/>
          <a:stretch>
            <a:fillRect/>
          </a:stretch>
        </p:blipFill>
        <p:spPr>
          <a:xfrm>
            <a:off x="0" y="835200"/>
            <a:ext cx="9144000" cy="4282345"/>
          </a:xfrm>
          <a:prstGeom prst="rect">
            <a:avLst/>
          </a:prstGeom>
        </p:spPr>
      </p:pic>
    </p:spTree>
    <p:extLst>
      <p:ext uri="{BB962C8B-B14F-4D97-AF65-F5344CB8AC3E}">
        <p14:creationId xmlns:p14="http://schemas.microsoft.com/office/powerpoint/2010/main" val="6914791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80FDB68-4F2A-4BEF-97CD-F5DCFE46E070}"/>
              </a:ext>
            </a:extLst>
          </p:cNvPr>
          <p:cNvPicPr>
            <a:picLocks noChangeAspect="1"/>
          </p:cNvPicPr>
          <p:nvPr/>
        </p:nvPicPr>
        <p:blipFill>
          <a:blip r:embed="rId2"/>
          <a:stretch>
            <a:fillRect/>
          </a:stretch>
        </p:blipFill>
        <p:spPr>
          <a:xfrm>
            <a:off x="1050138" y="975872"/>
            <a:ext cx="7947865" cy="3667609"/>
          </a:xfrm>
          <a:prstGeom prst="rect">
            <a:avLst/>
          </a:prstGeom>
        </p:spPr>
      </p:pic>
    </p:spTree>
    <p:extLst>
      <p:ext uri="{BB962C8B-B14F-4D97-AF65-F5344CB8AC3E}">
        <p14:creationId xmlns:p14="http://schemas.microsoft.com/office/powerpoint/2010/main" val="129460821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0693A0-85CE-4F35-84D8-C3F35D914C72}"/>
              </a:ext>
            </a:extLst>
          </p:cNvPr>
          <p:cNvSpPr>
            <a:spLocks noGrp="1"/>
          </p:cNvSpPr>
          <p:nvPr>
            <p:ph type="title"/>
          </p:nvPr>
        </p:nvSpPr>
        <p:spPr>
          <a:xfrm>
            <a:off x="0" y="0"/>
            <a:ext cx="7038900" cy="914100"/>
          </a:xfrm>
        </p:spPr>
        <p:txBody>
          <a:bodyPr>
            <a:normAutofit/>
          </a:bodyPr>
          <a:lstStyle/>
          <a:p>
            <a:r>
              <a:rPr lang="en-US" sz="2800" dirty="0"/>
              <a:t>ROC curves comparison </a:t>
            </a:r>
          </a:p>
        </p:txBody>
      </p:sp>
      <p:sp>
        <p:nvSpPr>
          <p:cNvPr id="3" name="Text Placeholder 2">
            <a:extLst>
              <a:ext uri="{FF2B5EF4-FFF2-40B4-BE49-F238E27FC236}">
                <a16:creationId xmlns:a16="http://schemas.microsoft.com/office/drawing/2014/main" id="{44EB4EBD-6573-46F9-A228-EA9D6A828D10}"/>
              </a:ext>
            </a:extLst>
          </p:cNvPr>
          <p:cNvSpPr>
            <a:spLocks noGrp="1"/>
          </p:cNvSpPr>
          <p:nvPr>
            <p:ph type="body" idx="1"/>
          </p:nvPr>
        </p:nvSpPr>
        <p:spPr/>
        <p:txBody>
          <a:bodyPr/>
          <a:lstStyle/>
          <a:p>
            <a:endParaRPr lang="en-US"/>
          </a:p>
        </p:txBody>
      </p:sp>
      <p:pic>
        <p:nvPicPr>
          <p:cNvPr id="5" name="Picture 4" descr="Chart&#10;&#10;Description automatically generated">
            <a:extLst>
              <a:ext uri="{FF2B5EF4-FFF2-40B4-BE49-F238E27FC236}">
                <a16:creationId xmlns:a16="http://schemas.microsoft.com/office/drawing/2014/main" id="{686243EB-5940-47D3-870C-2367DC69D10F}"/>
              </a:ext>
            </a:extLst>
          </p:cNvPr>
          <p:cNvPicPr>
            <a:picLocks noChangeAspect="1"/>
          </p:cNvPicPr>
          <p:nvPr/>
        </p:nvPicPr>
        <p:blipFill>
          <a:blip r:embed="rId2"/>
          <a:stretch>
            <a:fillRect/>
          </a:stretch>
        </p:blipFill>
        <p:spPr>
          <a:xfrm>
            <a:off x="0" y="664749"/>
            <a:ext cx="9144000" cy="4335875"/>
          </a:xfrm>
          <a:prstGeom prst="rect">
            <a:avLst/>
          </a:prstGeom>
        </p:spPr>
      </p:pic>
    </p:spTree>
    <p:extLst>
      <p:ext uri="{BB962C8B-B14F-4D97-AF65-F5344CB8AC3E}">
        <p14:creationId xmlns:p14="http://schemas.microsoft.com/office/powerpoint/2010/main" val="271164943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32"/>
          <p:cNvSpPr txBox="1">
            <a:spLocks noGrp="1"/>
          </p:cNvSpPr>
          <p:nvPr>
            <p:ph type="title"/>
          </p:nvPr>
        </p:nvSpPr>
        <p:spPr>
          <a:xfrm>
            <a:off x="1141000" y="2998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2800" b="1" dirty="0"/>
              <a:t>Results </a:t>
            </a:r>
            <a:endParaRPr sz="2500" b="1" dirty="0"/>
          </a:p>
        </p:txBody>
      </p:sp>
      <p:sp>
        <p:nvSpPr>
          <p:cNvPr id="264" name="Google Shape;264;p32"/>
          <p:cNvSpPr txBox="1">
            <a:spLocks noGrp="1"/>
          </p:cNvSpPr>
          <p:nvPr>
            <p:ph type="body" idx="1"/>
          </p:nvPr>
        </p:nvSpPr>
        <p:spPr>
          <a:xfrm>
            <a:off x="1275900" y="1754750"/>
            <a:ext cx="7038900" cy="2911200"/>
          </a:xfrm>
          <a:prstGeom prst="rect">
            <a:avLst/>
          </a:prstGeom>
        </p:spPr>
        <p:txBody>
          <a:bodyPr spcFirstLastPara="1" wrap="square" lIns="91425" tIns="91425" rIns="91425" bIns="91425" anchor="t" anchorCtr="0">
            <a:normAutofit/>
          </a:bodyPr>
          <a:lstStyle/>
          <a:p>
            <a:pPr marL="285750" indent="-285750">
              <a:spcBef>
                <a:spcPts val="400"/>
              </a:spcBef>
            </a:pPr>
            <a:r>
              <a:rPr lang="en" sz="1800" dirty="0">
                <a:solidFill>
                  <a:srgbClr val="FFFFFF"/>
                </a:solidFill>
                <a:latin typeface="Arial"/>
                <a:ea typeface="Arial"/>
                <a:cs typeface="Arial"/>
                <a:sym typeface="Arial"/>
              </a:rPr>
              <a:t>Testing on IBM Auto AI tool and Rapid Miner we got the accuracy of decision tree and XGB model</a:t>
            </a:r>
          </a:p>
          <a:p>
            <a:pPr marL="285750" indent="-285750">
              <a:spcBef>
                <a:spcPts val="400"/>
              </a:spcBef>
            </a:pPr>
            <a:r>
              <a:rPr lang="en" sz="1800" dirty="0">
                <a:solidFill>
                  <a:srgbClr val="FFFFFF"/>
                </a:solidFill>
                <a:latin typeface="Arial"/>
                <a:ea typeface="Arial"/>
                <a:cs typeface="Arial"/>
                <a:sym typeface="Arial"/>
              </a:rPr>
              <a:t>The accuracy percentage of Fast Large Margin (SVM) and Decision Tree are about the same. We choose XGB (Gradient boosted Trees ) for further procedures as it shows overall accuracy in both tools.</a:t>
            </a:r>
            <a:endParaRPr dirty="0"/>
          </a:p>
        </p:txBody>
      </p:sp>
      <p:pic>
        <p:nvPicPr>
          <p:cNvPr id="4" name="Picture 3" descr="Quizzical burrowing owl looking forward">
            <a:extLst>
              <a:ext uri="{FF2B5EF4-FFF2-40B4-BE49-F238E27FC236}">
                <a16:creationId xmlns:a16="http://schemas.microsoft.com/office/drawing/2014/main" id="{C75E83AF-6011-48E7-9CA5-A59C4008C76E}"/>
              </a:ext>
            </a:extLst>
          </p:cNvPr>
          <p:cNvPicPr>
            <a:picLocks noChangeAspect="1"/>
          </p:cNvPicPr>
          <p:nvPr/>
        </p:nvPicPr>
        <p:blipFill>
          <a:blip r:embed="rId3"/>
          <a:stretch>
            <a:fillRect/>
          </a:stretch>
        </p:blipFill>
        <p:spPr>
          <a:xfrm>
            <a:off x="6761794" y="93280"/>
            <a:ext cx="2249087" cy="156272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80">
                                          <p:stCondLst>
                                            <p:cond delay="0"/>
                                          </p:stCondLst>
                                        </p:cTn>
                                        <p:tgtEl>
                                          <p:spTgt spid="4"/>
                                        </p:tgtEl>
                                      </p:cBhvr>
                                    </p:animEffect>
                                    <p:anim calcmode="lin" valueType="num">
                                      <p:cBhvr>
                                        <p:cTn id="8" dur="1822"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4"/>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4"/>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4"/>
                                        </p:tgtEl>
                                        <p:attrNameLst>
                                          <p:attrName>ppt_y</p:attrName>
                                        </p:attrNameLst>
                                      </p:cBhvr>
                                      <p:tavLst>
                                        <p:tav tm="0" fmla="#ppt_y-sin(pi*$)/81">
                                          <p:val>
                                            <p:fltVal val="0"/>
                                          </p:val>
                                        </p:tav>
                                        <p:tav tm="100000">
                                          <p:val>
                                            <p:fltVal val="1"/>
                                          </p:val>
                                        </p:tav>
                                      </p:tavLst>
                                    </p:anim>
                                    <p:animScale>
                                      <p:cBhvr>
                                        <p:cTn id="13" dur="26">
                                          <p:stCondLst>
                                            <p:cond delay="650"/>
                                          </p:stCondLst>
                                        </p:cTn>
                                        <p:tgtEl>
                                          <p:spTgt spid="4"/>
                                        </p:tgtEl>
                                      </p:cBhvr>
                                      <p:to x="100000" y="60000"/>
                                    </p:animScale>
                                    <p:animScale>
                                      <p:cBhvr>
                                        <p:cTn id="14" dur="166" decel="50000">
                                          <p:stCondLst>
                                            <p:cond delay="676"/>
                                          </p:stCondLst>
                                        </p:cTn>
                                        <p:tgtEl>
                                          <p:spTgt spid="4"/>
                                        </p:tgtEl>
                                      </p:cBhvr>
                                      <p:to x="100000" y="100000"/>
                                    </p:animScale>
                                    <p:animScale>
                                      <p:cBhvr>
                                        <p:cTn id="15" dur="26">
                                          <p:stCondLst>
                                            <p:cond delay="1312"/>
                                          </p:stCondLst>
                                        </p:cTn>
                                        <p:tgtEl>
                                          <p:spTgt spid="4"/>
                                        </p:tgtEl>
                                      </p:cBhvr>
                                      <p:to x="100000" y="80000"/>
                                    </p:animScale>
                                    <p:animScale>
                                      <p:cBhvr>
                                        <p:cTn id="16" dur="166" decel="50000">
                                          <p:stCondLst>
                                            <p:cond delay="1338"/>
                                          </p:stCondLst>
                                        </p:cTn>
                                        <p:tgtEl>
                                          <p:spTgt spid="4"/>
                                        </p:tgtEl>
                                      </p:cBhvr>
                                      <p:to x="100000" y="100000"/>
                                    </p:animScale>
                                    <p:animScale>
                                      <p:cBhvr>
                                        <p:cTn id="17" dur="26">
                                          <p:stCondLst>
                                            <p:cond delay="1642"/>
                                          </p:stCondLst>
                                        </p:cTn>
                                        <p:tgtEl>
                                          <p:spTgt spid="4"/>
                                        </p:tgtEl>
                                      </p:cBhvr>
                                      <p:to x="100000" y="90000"/>
                                    </p:animScale>
                                    <p:animScale>
                                      <p:cBhvr>
                                        <p:cTn id="18" dur="166" decel="50000">
                                          <p:stCondLst>
                                            <p:cond delay="1668"/>
                                          </p:stCondLst>
                                        </p:cTn>
                                        <p:tgtEl>
                                          <p:spTgt spid="4"/>
                                        </p:tgtEl>
                                      </p:cBhvr>
                                      <p:to x="100000" y="100000"/>
                                    </p:animScale>
                                    <p:animScale>
                                      <p:cBhvr>
                                        <p:cTn id="19" dur="26">
                                          <p:stCondLst>
                                            <p:cond delay="1808"/>
                                          </p:stCondLst>
                                        </p:cTn>
                                        <p:tgtEl>
                                          <p:spTgt spid="4"/>
                                        </p:tgtEl>
                                      </p:cBhvr>
                                      <p:to x="100000" y="95000"/>
                                    </p:animScale>
                                    <p:animScale>
                                      <p:cBhvr>
                                        <p:cTn id="20" dur="166" decel="50000">
                                          <p:stCondLst>
                                            <p:cond delay="1834"/>
                                          </p:stCondLst>
                                        </p:cTn>
                                        <p:tgtEl>
                                          <p:spTgt spid="4"/>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3823FD-EB4D-4E39-A0F3-20A9A0D9AFFF}"/>
              </a:ext>
            </a:extLst>
          </p:cNvPr>
          <p:cNvSpPr>
            <a:spLocks noGrp="1"/>
          </p:cNvSpPr>
          <p:nvPr>
            <p:ph type="title"/>
          </p:nvPr>
        </p:nvSpPr>
        <p:spPr/>
        <p:txBody>
          <a:bodyPr>
            <a:normAutofit/>
          </a:bodyPr>
          <a:lstStyle/>
          <a:p>
            <a:r>
              <a:rPr lang="en-US" sz="2800" b="1" dirty="0"/>
              <a:t>Airlines in year 2022 </a:t>
            </a:r>
          </a:p>
        </p:txBody>
      </p:sp>
      <p:sp>
        <p:nvSpPr>
          <p:cNvPr id="3" name="Text Placeholder 2">
            <a:extLst>
              <a:ext uri="{FF2B5EF4-FFF2-40B4-BE49-F238E27FC236}">
                <a16:creationId xmlns:a16="http://schemas.microsoft.com/office/drawing/2014/main" id="{A8156E17-058A-4101-A436-848DA4B871BC}"/>
              </a:ext>
            </a:extLst>
          </p:cNvPr>
          <p:cNvSpPr>
            <a:spLocks noGrp="1"/>
          </p:cNvSpPr>
          <p:nvPr>
            <p:ph type="body" idx="1"/>
          </p:nvPr>
        </p:nvSpPr>
        <p:spPr/>
        <p:txBody>
          <a:bodyPr/>
          <a:lstStyle/>
          <a:p>
            <a:r>
              <a:rPr lang="en-US" sz="1800" dirty="0">
                <a:latin typeface="+mj-lt"/>
              </a:rPr>
              <a:t>New flight data file has been provided for year 2022 to predict delays</a:t>
            </a:r>
          </a:p>
          <a:p>
            <a:r>
              <a:rPr lang="en-US" sz="1800" dirty="0">
                <a:latin typeface="+mj-lt"/>
              </a:rPr>
              <a:t>There are total 12 rows to determine weather flight has been delayed or not.  </a:t>
            </a:r>
          </a:p>
          <a:p>
            <a:r>
              <a:rPr lang="en-US" sz="1800" dirty="0">
                <a:latin typeface="+mj-lt"/>
              </a:rPr>
              <a:t>We used XGB model for the predictions and our previous data in order to find the predictions on year 2022.</a:t>
            </a:r>
          </a:p>
          <a:p>
            <a:pPr marL="146050" indent="0">
              <a:buNone/>
            </a:pPr>
            <a:endParaRPr lang="en-US" dirty="0"/>
          </a:p>
          <a:p>
            <a:pPr marL="146050" indent="0">
              <a:buNone/>
            </a:pPr>
            <a:endParaRPr lang="en-US" dirty="0"/>
          </a:p>
        </p:txBody>
      </p:sp>
    </p:spTree>
    <p:extLst>
      <p:ext uri="{BB962C8B-B14F-4D97-AF65-F5344CB8AC3E}">
        <p14:creationId xmlns:p14="http://schemas.microsoft.com/office/powerpoint/2010/main" val="345889148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1193D3-4087-48D6-969A-9ED63A622115}"/>
              </a:ext>
            </a:extLst>
          </p:cNvPr>
          <p:cNvSpPr>
            <a:spLocks noGrp="1"/>
          </p:cNvSpPr>
          <p:nvPr>
            <p:ph type="title"/>
          </p:nvPr>
        </p:nvSpPr>
        <p:spPr>
          <a:xfrm>
            <a:off x="80700" y="0"/>
            <a:ext cx="7038900" cy="914100"/>
          </a:xfrm>
        </p:spPr>
        <p:txBody>
          <a:bodyPr>
            <a:normAutofit/>
          </a:bodyPr>
          <a:lstStyle/>
          <a:p>
            <a:r>
              <a:rPr lang="en-US" sz="3200" b="1" dirty="0"/>
              <a:t>Process</a:t>
            </a:r>
          </a:p>
        </p:txBody>
      </p:sp>
      <p:sp>
        <p:nvSpPr>
          <p:cNvPr id="3" name="Text Placeholder 2">
            <a:extLst>
              <a:ext uri="{FF2B5EF4-FFF2-40B4-BE49-F238E27FC236}">
                <a16:creationId xmlns:a16="http://schemas.microsoft.com/office/drawing/2014/main" id="{DCB5C36B-FCCA-46C9-B549-03A459001B90}"/>
              </a:ext>
            </a:extLst>
          </p:cNvPr>
          <p:cNvSpPr>
            <a:spLocks noGrp="1"/>
          </p:cNvSpPr>
          <p:nvPr>
            <p:ph type="body" idx="1"/>
          </p:nvPr>
        </p:nvSpPr>
        <p:spPr/>
        <p:txBody>
          <a:bodyPr/>
          <a:lstStyle/>
          <a:p>
            <a:r>
              <a:rPr lang="en-US" dirty="0"/>
              <a:t> </a:t>
            </a:r>
          </a:p>
        </p:txBody>
      </p:sp>
      <p:pic>
        <p:nvPicPr>
          <p:cNvPr id="5" name="Picture 4" descr="Diagram&#10;&#10;Description automatically generated">
            <a:extLst>
              <a:ext uri="{FF2B5EF4-FFF2-40B4-BE49-F238E27FC236}">
                <a16:creationId xmlns:a16="http://schemas.microsoft.com/office/drawing/2014/main" id="{1919F256-0947-450F-9033-C0ADC6E41811}"/>
              </a:ext>
            </a:extLst>
          </p:cNvPr>
          <p:cNvPicPr>
            <a:picLocks noChangeAspect="1"/>
          </p:cNvPicPr>
          <p:nvPr/>
        </p:nvPicPr>
        <p:blipFill>
          <a:blip r:embed="rId2"/>
          <a:stretch>
            <a:fillRect/>
          </a:stretch>
        </p:blipFill>
        <p:spPr>
          <a:xfrm>
            <a:off x="40350" y="914100"/>
            <a:ext cx="9063300" cy="4188661"/>
          </a:xfrm>
          <a:prstGeom prst="rect">
            <a:avLst/>
          </a:prstGeom>
        </p:spPr>
      </p:pic>
    </p:spTree>
    <p:extLst>
      <p:ext uri="{BB962C8B-B14F-4D97-AF65-F5344CB8AC3E}">
        <p14:creationId xmlns:p14="http://schemas.microsoft.com/office/powerpoint/2010/main" val="220184016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FDD50D-A2ED-453C-B652-62099732D61E}"/>
              </a:ext>
            </a:extLst>
          </p:cNvPr>
          <p:cNvSpPr>
            <a:spLocks noGrp="1"/>
          </p:cNvSpPr>
          <p:nvPr>
            <p:ph type="title"/>
          </p:nvPr>
        </p:nvSpPr>
        <p:spPr>
          <a:xfrm>
            <a:off x="0" y="0"/>
            <a:ext cx="7038900" cy="914100"/>
          </a:xfrm>
        </p:spPr>
        <p:txBody>
          <a:bodyPr>
            <a:normAutofit/>
          </a:bodyPr>
          <a:lstStyle/>
          <a:p>
            <a:r>
              <a:rPr lang="en-US" sz="3200" b="1" dirty="0"/>
              <a:t>Cross Validation </a:t>
            </a:r>
          </a:p>
        </p:txBody>
      </p:sp>
      <p:sp>
        <p:nvSpPr>
          <p:cNvPr id="3" name="Text Placeholder 2">
            <a:extLst>
              <a:ext uri="{FF2B5EF4-FFF2-40B4-BE49-F238E27FC236}">
                <a16:creationId xmlns:a16="http://schemas.microsoft.com/office/drawing/2014/main" id="{94CC9506-1E82-479F-B63F-3459C33B98E2}"/>
              </a:ext>
            </a:extLst>
          </p:cNvPr>
          <p:cNvSpPr>
            <a:spLocks noGrp="1"/>
          </p:cNvSpPr>
          <p:nvPr>
            <p:ph type="body" idx="1"/>
          </p:nvPr>
        </p:nvSpPr>
        <p:spPr/>
        <p:txBody>
          <a:bodyPr/>
          <a:lstStyle/>
          <a:p>
            <a:endParaRPr lang="en-US"/>
          </a:p>
        </p:txBody>
      </p:sp>
      <p:pic>
        <p:nvPicPr>
          <p:cNvPr id="5" name="Picture 4" descr="A picture containing diagram&#10;&#10;Description automatically generated">
            <a:extLst>
              <a:ext uri="{FF2B5EF4-FFF2-40B4-BE49-F238E27FC236}">
                <a16:creationId xmlns:a16="http://schemas.microsoft.com/office/drawing/2014/main" id="{D4EE1274-80EF-4983-B2C9-D619CEB079D0}"/>
              </a:ext>
            </a:extLst>
          </p:cNvPr>
          <p:cNvPicPr>
            <a:picLocks noChangeAspect="1"/>
          </p:cNvPicPr>
          <p:nvPr/>
        </p:nvPicPr>
        <p:blipFill>
          <a:blip r:embed="rId2"/>
          <a:stretch>
            <a:fillRect/>
          </a:stretch>
        </p:blipFill>
        <p:spPr>
          <a:xfrm>
            <a:off x="125226" y="1307850"/>
            <a:ext cx="8893547" cy="3746550"/>
          </a:xfrm>
          <a:prstGeom prst="rect">
            <a:avLst/>
          </a:prstGeom>
        </p:spPr>
      </p:pic>
    </p:spTree>
    <p:extLst>
      <p:ext uri="{BB962C8B-B14F-4D97-AF65-F5344CB8AC3E}">
        <p14:creationId xmlns:p14="http://schemas.microsoft.com/office/powerpoint/2010/main" val="228487554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C839FA-2A21-4CC6-8993-4721D789BC2B}"/>
              </a:ext>
            </a:extLst>
          </p:cNvPr>
          <p:cNvSpPr>
            <a:spLocks noGrp="1"/>
          </p:cNvSpPr>
          <p:nvPr>
            <p:ph type="title"/>
          </p:nvPr>
        </p:nvSpPr>
        <p:spPr>
          <a:xfrm>
            <a:off x="0" y="-11300"/>
            <a:ext cx="7038900" cy="914100"/>
          </a:xfrm>
        </p:spPr>
        <p:txBody>
          <a:bodyPr>
            <a:normAutofit/>
          </a:bodyPr>
          <a:lstStyle/>
          <a:p>
            <a:r>
              <a:rPr lang="en-US" sz="3200" b="1" dirty="0"/>
              <a:t>Results (XGB model)</a:t>
            </a:r>
          </a:p>
        </p:txBody>
      </p:sp>
      <p:sp>
        <p:nvSpPr>
          <p:cNvPr id="3" name="Text Placeholder 2">
            <a:extLst>
              <a:ext uri="{FF2B5EF4-FFF2-40B4-BE49-F238E27FC236}">
                <a16:creationId xmlns:a16="http://schemas.microsoft.com/office/drawing/2014/main" id="{F056B1CB-C021-4D9E-A2E3-B153CEA124B9}"/>
              </a:ext>
            </a:extLst>
          </p:cNvPr>
          <p:cNvSpPr>
            <a:spLocks noGrp="1"/>
          </p:cNvSpPr>
          <p:nvPr>
            <p:ph type="body" idx="1"/>
          </p:nvPr>
        </p:nvSpPr>
        <p:spPr/>
        <p:txBody>
          <a:bodyPr/>
          <a:lstStyle/>
          <a:p>
            <a:endParaRPr lang="en-US"/>
          </a:p>
        </p:txBody>
      </p:sp>
      <p:pic>
        <p:nvPicPr>
          <p:cNvPr id="5" name="Picture 4" descr="Graphical user interface, application, table&#10;&#10;Description automatically generated">
            <a:extLst>
              <a:ext uri="{FF2B5EF4-FFF2-40B4-BE49-F238E27FC236}">
                <a16:creationId xmlns:a16="http://schemas.microsoft.com/office/drawing/2014/main" id="{34A889FE-6FC8-490E-A274-ADFFD4A8C0ED}"/>
              </a:ext>
            </a:extLst>
          </p:cNvPr>
          <p:cNvPicPr>
            <a:picLocks noChangeAspect="1"/>
          </p:cNvPicPr>
          <p:nvPr/>
        </p:nvPicPr>
        <p:blipFill>
          <a:blip r:embed="rId2"/>
          <a:stretch>
            <a:fillRect/>
          </a:stretch>
        </p:blipFill>
        <p:spPr>
          <a:xfrm>
            <a:off x="43200" y="1307850"/>
            <a:ext cx="9057600" cy="3835650"/>
          </a:xfrm>
          <a:prstGeom prst="rect">
            <a:avLst/>
          </a:prstGeom>
        </p:spPr>
      </p:pic>
    </p:spTree>
    <p:extLst>
      <p:ext uri="{BB962C8B-B14F-4D97-AF65-F5344CB8AC3E}">
        <p14:creationId xmlns:p14="http://schemas.microsoft.com/office/powerpoint/2010/main" val="340686074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Graphical user interface, application, funnel chart&#10;&#10;Description automatically generated">
            <a:extLst>
              <a:ext uri="{FF2B5EF4-FFF2-40B4-BE49-F238E27FC236}">
                <a16:creationId xmlns:a16="http://schemas.microsoft.com/office/drawing/2014/main" id="{5A35ECB6-7E86-4655-B5C8-E9DD8D51112B}"/>
              </a:ext>
            </a:extLst>
          </p:cNvPr>
          <p:cNvPicPr>
            <a:picLocks noChangeAspect="1"/>
          </p:cNvPicPr>
          <p:nvPr/>
        </p:nvPicPr>
        <p:blipFill>
          <a:blip r:embed="rId2"/>
          <a:stretch>
            <a:fillRect/>
          </a:stretch>
        </p:blipFill>
        <p:spPr>
          <a:xfrm>
            <a:off x="1202399" y="465450"/>
            <a:ext cx="6623635" cy="1946550"/>
          </a:xfrm>
          <a:prstGeom prst="rect">
            <a:avLst/>
          </a:prstGeom>
        </p:spPr>
      </p:pic>
      <p:pic>
        <p:nvPicPr>
          <p:cNvPr id="6" name="Picture 5" descr="Table&#10;&#10;Description automatically generated">
            <a:extLst>
              <a:ext uri="{FF2B5EF4-FFF2-40B4-BE49-F238E27FC236}">
                <a16:creationId xmlns:a16="http://schemas.microsoft.com/office/drawing/2014/main" id="{44D135CB-C67B-4407-9595-ED387B784933}"/>
              </a:ext>
            </a:extLst>
          </p:cNvPr>
          <p:cNvPicPr>
            <a:picLocks noChangeAspect="1"/>
          </p:cNvPicPr>
          <p:nvPr/>
        </p:nvPicPr>
        <p:blipFill>
          <a:blip r:embed="rId3"/>
          <a:stretch>
            <a:fillRect/>
          </a:stretch>
        </p:blipFill>
        <p:spPr>
          <a:xfrm>
            <a:off x="1202399" y="2938950"/>
            <a:ext cx="6592421" cy="1856250"/>
          </a:xfrm>
          <a:prstGeom prst="rect">
            <a:avLst/>
          </a:prstGeom>
        </p:spPr>
      </p:pic>
    </p:spTree>
    <p:extLst>
      <p:ext uri="{BB962C8B-B14F-4D97-AF65-F5344CB8AC3E}">
        <p14:creationId xmlns:p14="http://schemas.microsoft.com/office/powerpoint/2010/main" val="395284244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D12E17-0989-413D-A894-F88C9FE17B6B}"/>
              </a:ext>
            </a:extLst>
          </p:cNvPr>
          <p:cNvSpPr>
            <a:spLocks noGrp="1"/>
          </p:cNvSpPr>
          <p:nvPr>
            <p:ph type="title"/>
          </p:nvPr>
        </p:nvSpPr>
        <p:spPr>
          <a:xfrm>
            <a:off x="0" y="0"/>
            <a:ext cx="7038900" cy="914100"/>
          </a:xfrm>
        </p:spPr>
        <p:txBody>
          <a:bodyPr>
            <a:normAutofit/>
          </a:bodyPr>
          <a:lstStyle/>
          <a:p>
            <a:r>
              <a:rPr lang="en-US" sz="3600" b="1" dirty="0"/>
              <a:t>Conclusion </a:t>
            </a:r>
          </a:p>
        </p:txBody>
      </p:sp>
      <p:sp>
        <p:nvSpPr>
          <p:cNvPr id="3" name="Text Placeholder 2">
            <a:extLst>
              <a:ext uri="{FF2B5EF4-FFF2-40B4-BE49-F238E27FC236}">
                <a16:creationId xmlns:a16="http://schemas.microsoft.com/office/drawing/2014/main" id="{E7B734F6-2990-4E50-A0EE-DABA7B096263}"/>
              </a:ext>
            </a:extLst>
          </p:cNvPr>
          <p:cNvSpPr>
            <a:spLocks noGrp="1"/>
          </p:cNvSpPr>
          <p:nvPr>
            <p:ph type="body" idx="1"/>
          </p:nvPr>
        </p:nvSpPr>
        <p:spPr/>
        <p:txBody>
          <a:bodyPr>
            <a:normAutofit/>
          </a:bodyPr>
          <a:lstStyle/>
          <a:p>
            <a:r>
              <a:rPr lang="en-US" sz="1800" dirty="0">
                <a:latin typeface="+mj-lt"/>
              </a:rPr>
              <a:t>With XGB model and previous data we predicted 10 flights won't be delayed in 2022 and 2 flights will.</a:t>
            </a:r>
          </a:p>
          <a:p>
            <a:r>
              <a:rPr lang="en-US" sz="1800" dirty="0">
                <a:latin typeface="+mj-lt"/>
              </a:rPr>
              <a:t>XGB model gives us best possible accuracy with accurate predictions.</a:t>
            </a:r>
          </a:p>
        </p:txBody>
      </p:sp>
    </p:spTree>
    <p:extLst>
      <p:ext uri="{BB962C8B-B14F-4D97-AF65-F5344CB8AC3E}">
        <p14:creationId xmlns:p14="http://schemas.microsoft.com/office/powerpoint/2010/main" val="315952783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p33"/>
          <p:cNvSpPr txBox="1">
            <a:spLocks noGrp="1"/>
          </p:cNvSpPr>
          <p:nvPr>
            <p:ph type="title"/>
          </p:nvPr>
        </p:nvSpPr>
        <p:spPr>
          <a:xfrm>
            <a:off x="721500" y="1657650"/>
            <a:ext cx="7038900" cy="914100"/>
          </a:xfrm>
          <a:prstGeom prst="rect">
            <a:avLst/>
          </a:prstGeom>
        </p:spPr>
        <p:txBody>
          <a:bodyPr spcFirstLastPara="1" wrap="square" lIns="91425" tIns="91425" rIns="91425" bIns="91425" anchor="t" anchorCtr="0">
            <a:normAutofit/>
          </a:bodyPr>
          <a:lstStyle/>
          <a:p>
            <a:pPr marL="2286000" lvl="0" indent="0" algn="l" rtl="0">
              <a:spcBef>
                <a:spcPts val="0"/>
              </a:spcBef>
              <a:spcAft>
                <a:spcPts val="0"/>
              </a:spcAft>
              <a:buNone/>
            </a:pPr>
            <a:r>
              <a:rPr lang="en" sz="3600" b="1" dirty="0"/>
              <a:t>Thank You</a:t>
            </a:r>
            <a:endParaRPr sz="3600" b="1"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1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b="1"/>
              <a:t>Task Performed by the team</a:t>
            </a:r>
            <a:endParaRPr b="1"/>
          </a:p>
        </p:txBody>
      </p:sp>
      <p:sp>
        <p:nvSpPr>
          <p:cNvPr id="154" name="Google Shape;154;p16"/>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2000">
                <a:solidFill>
                  <a:srgbClr val="FFFFFF"/>
                </a:solidFill>
                <a:latin typeface="Arial"/>
                <a:ea typeface="Arial"/>
                <a:cs typeface="Arial"/>
                <a:sym typeface="Arial"/>
              </a:rPr>
              <a:t>1)Combined Data</a:t>
            </a:r>
            <a:r>
              <a:rPr lang="en" sz="2800">
                <a:solidFill>
                  <a:srgbClr val="FFFFFF"/>
                </a:solidFill>
                <a:latin typeface="Arial"/>
                <a:ea typeface="Arial"/>
                <a:cs typeface="Arial"/>
                <a:sym typeface="Arial"/>
              </a:rPr>
              <a:t> </a:t>
            </a:r>
            <a:r>
              <a:rPr lang="en" sz="2000">
                <a:solidFill>
                  <a:srgbClr val="FFFFFF"/>
                </a:solidFill>
                <a:latin typeface="Arial"/>
                <a:ea typeface="Arial"/>
                <a:cs typeface="Arial"/>
                <a:sym typeface="Arial"/>
              </a:rPr>
              <a:t>Set(1988,1999,2000,2003,2006,)</a:t>
            </a:r>
            <a:endParaRPr sz="2000">
              <a:solidFill>
                <a:srgbClr val="FFFFFF"/>
              </a:solidFill>
              <a:latin typeface="Arial"/>
              <a:ea typeface="Arial"/>
              <a:cs typeface="Arial"/>
              <a:sym typeface="Arial"/>
            </a:endParaRPr>
          </a:p>
          <a:p>
            <a:pPr marL="0" lvl="0" indent="0" algn="l" rtl="0">
              <a:spcBef>
                <a:spcPts val="0"/>
              </a:spcBef>
              <a:spcAft>
                <a:spcPts val="0"/>
              </a:spcAft>
              <a:buNone/>
            </a:pPr>
            <a:r>
              <a:rPr lang="en" sz="2000">
                <a:solidFill>
                  <a:srgbClr val="FFFFFF"/>
                </a:solidFill>
                <a:latin typeface="Arial"/>
                <a:ea typeface="Arial"/>
                <a:cs typeface="Arial"/>
                <a:sym typeface="Arial"/>
              </a:rPr>
              <a:t>2)Training Dataset(50000 Random records of each year)</a:t>
            </a:r>
            <a:endParaRPr sz="2000">
              <a:solidFill>
                <a:srgbClr val="FFFFFF"/>
              </a:solidFill>
              <a:latin typeface="Arial"/>
              <a:ea typeface="Arial"/>
              <a:cs typeface="Arial"/>
              <a:sym typeface="Arial"/>
            </a:endParaRPr>
          </a:p>
          <a:p>
            <a:pPr marL="0" lvl="0" indent="0" algn="l" rtl="0">
              <a:spcBef>
                <a:spcPts val="0"/>
              </a:spcBef>
              <a:spcAft>
                <a:spcPts val="0"/>
              </a:spcAft>
              <a:buNone/>
            </a:pPr>
            <a:r>
              <a:rPr lang="en" sz="2000">
                <a:solidFill>
                  <a:srgbClr val="FFFFFF"/>
                </a:solidFill>
                <a:latin typeface="Arial"/>
                <a:ea typeface="Arial"/>
                <a:cs typeface="Arial"/>
                <a:sym typeface="Arial"/>
              </a:rPr>
              <a:t>3)Testing Data set</a:t>
            </a:r>
            <a:endParaRPr sz="2000">
              <a:solidFill>
                <a:srgbClr val="FFFFFF"/>
              </a:solidFill>
              <a:latin typeface="Arial"/>
              <a:ea typeface="Arial"/>
              <a:cs typeface="Arial"/>
              <a:sym typeface="Arial"/>
            </a:endParaRPr>
          </a:p>
          <a:p>
            <a:pPr marL="0" lvl="0" indent="0" algn="l" rtl="0">
              <a:spcBef>
                <a:spcPts val="0"/>
              </a:spcBef>
              <a:spcAft>
                <a:spcPts val="0"/>
              </a:spcAft>
              <a:buNone/>
            </a:pPr>
            <a:r>
              <a:rPr lang="en" sz="2000">
                <a:solidFill>
                  <a:srgbClr val="FFFFFF"/>
                </a:solidFill>
                <a:latin typeface="Arial"/>
                <a:ea typeface="Arial"/>
                <a:cs typeface="Arial"/>
                <a:sym typeface="Arial"/>
              </a:rPr>
              <a:t>Tools we used:</a:t>
            </a:r>
            <a:endParaRPr sz="2000">
              <a:solidFill>
                <a:srgbClr val="FFFFFF"/>
              </a:solidFill>
              <a:latin typeface="Arial"/>
              <a:ea typeface="Arial"/>
              <a:cs typeface="Arial"/>
              <a:sym typeface="Arial"/>
            </a:endParaRPr>
          </a:p>
          <a:p>
            <a:pPr marL="0" lvl="0" indent="0" algn="l" rtl="0">
              <a:spcBef>
                <a:spcPts val="0"/>
              </a:spcBef>
              <a:spcAft>
                <a:spcPts val="0"/>
              </a:spcAft>
              <a:buNone/>
            </a:pPr>
            <a:r>
              <a:rPr lang="en" sz="2000">
                <a:solidFill>
                  <a:srgbClr val="FFFFFF"/>
                </a:solidFill>
                <a:latin typeface="Arial"/>
                <a:ea typeface="Arial"/>
                <a:cs typeface="Arial"/>
                <a:sym typeface="Arial"/>
              </a:rPr>
              <a:t>IBM AutoAI, Excel, Hive</a:t>
            </a:r>
            <a:endParaRPr sz="2000">
              <a:solidFill>
                <a:srgbClr val="FFFFFF"/>
              </a:solidFill>
              <a:latin typeface="Arial"/>
              <a:ea typeface="Arial"/>
              <a:cs typeface="Arial"/>
              <a:sym typeface="Arial"/>
            </a:endParaRPr>
          </a:p>
          <a:p>
            <a:pPr marL="0" lvl="0" indent="0" algn="l" rtl="0">
              <a:spcBef>
                <a:spcPts val="0"/>
              </a:spcBef>
              <a:spcAft>
                <a:spcPts val="1200"/>
              </a:spcAft>
              <a:buNone/>
            </a:pP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17"/>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t>Merging of records in Excel and loading Data in excel.</a:t>
            </a:r>
            <a:endParaRPr b="1"/>
          </a:p>
        </p:txBody>
      </p:sp>
      <p:pic>
        <p:nvPicPr>
          <p:cNvPr id="161" name="Google Shape;161;p17"/>
          <p:cNvPicPr preferRelativeResize="0"/>
          <p:nvPr/>
        </p:nvPicPr>
        <p:blipFill>
          <a:blip r:embed="rId3">
            <a:alphaModFix/>
          </a:blip>
          <a:stretch>
            <a:fillRect/>
          </a:stretch>
        </p:blipFill>
        <p:spPr>
          <a:xfrm>
            <a:off x="1068081" y="1307850"/>
            <a:ext cx="8075919" cy="3199438"/>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CA1E1F5-35F5-4266-AE9F-377CB66A0ACF}"/>
              </a:ext>
            </a:extLst>
          </p:cNvPr>
          <p:cNvPicPr>
            <a:picLocks noChangeAspect="1"/>
          </p:cNvPicPr>
          <p:nvPr/>
        </p:nvPicPr>
        <p:blipFill>
          <a:blip r:embed="rId2"/>
          <a:stretch>
            <a:fillRect/>
          </a:stretch>
        </p:blipFill>
        <p:spPr>
          <a:xfrm>
            <a:off x="1091132" y="980686"/>
            <a:ext cx="7945291" cy="3747514"/>
          </a:xfrm>
          <a:prstGeom prst="rect">
            <a:avLst/>
          </a:prstGeom>
        </p:spPr>
      </p:pic>
    </p:spTree>
    <p:extLst>
      <p:ext uri="{BB962C8B-B14F-4D97-AF65-F5344CB8AC3E}">
        <p14:creationId xmlns:p14="http://schemas.microsoft.com/office/powerpoint/2010/main" val="28847260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18"/>
          <p:cNvSpPr txBox="1">
            <a:spLocks noGrp="1"/>
          </p:cNvSpPr>
          <p:nvPr>
            <p:ph type="title"/>
          </p:nvPr>
        </p:nvSpPr>
        <p:spPr>
          <a:xfrm>
            <a:off x="1297500" y="0"/>
            <a:ext cx="7038900" cy="1565100"/>
          </a:xfrm>
          <a:prstGeom prst="rect">
            <a:avLst/>
          </a:prstGeom>
        </p:spPr>
        <p:txBody>
          <a:bodyPr spcFirstLastPara="1" wrap="square" lIns="91425" tIns="91425" rIns="91425" bIns="91425" anchor="t" anchorCtr="0">
            <a:normAutofit fontScale="90000"/>
          </a:bodyPr>
          <a:lstStyle/>
          <a:p>
            <a:pPr marL="0" lvl="0" indent="0" algn="l" rtl="0">
              <a:lnSpc>
                <a:spcPct val="115000"/>
              </a:lnSpc>
              <a:spcBef>
                <a:spcPts val="400"/>
              </a:spcBef>
              <a:spcAft>
                <a:spcPts val="0"/>
              </a:spcAft>
              <a:buNone/>
            </a:pPr>
            <a:r>
              <a:rPr lang="en" sz="1033" b="1" dirty="0">
                <a:solidFill>
                  <a:srgbClr val="FEFEFE"/>
                </a:solidFill>
              </a:rPr>
              <a:t>Combined years</a:t>
            </a:r>
            <a:endParaRPr sz="1033" b="1" dirty="0">
              <a:solidFill>
                <a:srgbClr val="FEFEFE"/>
              </a:solidFill>
            </a:endParaRPr>
          </a:p>
          <a:p>
            <a:pPr marL="0" lvl="0" indent="0" algn="l" rtl="0">
              <a:lnSpc>
                <a:spcPct val="115000"/>
              </a:lnSpc>
              <a:spcBef>
                <a:spcPts val="600"/>
              </a:spcBef>
              <a:spcAft>
                <a:spcPts val="0"/>
              </a:spcAft>
              <a:buNone/>
            </a:pPr>
            <a:r>
              <a:rPr lang="en" sz="1033" b="1" dirty="0">
                <a:solidFill>
                  <a:srgbClr val="FEFEFE"/>
                </a:solidFill>
              </a:rPr>
              <a:t>Created a New Column “Delayed”</a:t>
            </a:r>
            <a:endParaRPr sz="1033" b="1" dirty="0">
              <a:solidFill>
                <a:srgbClr val="FEFEFE"/>
              </a:solidFill>
            </a:endParaRPr>
          </a:p>
          <a:p>
            <a:pPr marL="0" lvl="0" indent="0" algn="l" rtl="0">
              <a:lnSpc>
                <a:spcPct val="115000"/>
              </a:lnSpc>
              <a:spcBef>
                <a:spcPts val="600"/>
              </a:spcBef>
              <a:spcAft>
                <a:spcPts val="0"/>
              </a:spcAft>
              <a:buNone/>
            </a:pPr>
            <a:r>
              <a:rPr lang="en" sz="1033" b="1" dirty="0">
                <a:solidFill>
                  <a:srgbClr val="FEFEFE"/>
                </a:solidFill>
              </a:rPr>
              <a:t>Populated the values for each table as per the logic,</a:t>
            </a:r>
            <a:endParaRPr sz="1033" b="1" dirty="0">
              <a:solidFill>
                <a:srgbClr val="FEFEFE"/>
              </a:solidFill>
            </a:endParaRPr>
          </a:p>
          <a:p>
            <a:pPr marL="0" lvl="0" indent="0" algn="l" rtl="0">
              <a:lnSpc>
                <a:spcPct val="115000"/>
              </a:lnSpc>
              <a:spcBef>
                <a:spcPts val="600"/>
              </a:spcBef>
              <a:spcAft>
                <a:spcPts val="0"/>
              </a:spcAft>
              <a:buNone/>
            </a:pPr>
            <a:r>
              <a:rPr lang="en" sz="1100" b="1" dirty="0">
                <a:solidFill>
                  <a:srgbClr val="FEFEFE"/>
                </a:solidFill>
              </a:rPr>
              <a:t>a.</a:t>
            </a:r>
            <a:r>
              <a:rPr lang="en" sz="700" b="1" dirty="0">
                <a:solidFill>
                  <a:srgbClr val="FEFEFE"/>
                </a:solidFill>
              </a:rPr>
              <a:t>   	</a:t>
            </a:r>
            <a:r>
              <a:rPr lang="en" sz="1100" b="1" dirty="0">
                <a:solidFill>
                  <a:srgbClr val="FEFEFE"/>
                </a:solidFill>
              </a:rPr>
              <a:t>Insert a “N”   if the record has  a value of zero and less than zero in the ArrDelay and DepDelay columns </a:t>
            </a:r>
            <a:endParaRPr sz="1100" b="1" dirty="0">
              <a:solidFill>
                <a:srgbClr val="FEFEFE"/>
              </a:solidFill>
            </a:endParaRPr>
          </a:p>
          <a:p>
            <a:pPr marL="0" lvl="0" indent="0" algn="l" rtl="0">
              <a:lnSpc>
                <a:spcPct val="115000"/>
              </a:lnSpc>
              <a:spcBef>
                <a:spcPts val="600"/>
              </a:spcBef>
              <a:spcAft>
                <a:spcPts val="0"/>
              </a:spcAft>
              <a:buNone/>
            </a:pPr>
            <a:r>
              <a:rPr lang="en" sz="1100" b="1" dirty="0">
                <a:solidFill>
                  <a:srgbClr val="FEFEFE"/>
                </a:solidFill>
              </a:rPr>
              <a:t>b.</a:t>
            </a:r>
            <a:r>
              <a:rPr lang="en" sz="700" b="1" dirty="0">
                <a:solidFill>
                  <a:srgbClr val="FEFEFE"/>
                </a:solidFill>
              </a:rPr>
              <a:t>   	</a:t>
            </a:r>
            <a:r>
              <a:rPr lang="en" sz="1100" b="1" dirty="0">
                <a:solidFill>
                  <a:srgbClr val="FEFEFE"/>
                </a:solidFill>
              </a:rPr>
              <a:t>Insert a “Y”   otherwise</a:t>
            </a:r>
            <a:endParaRPr sz="1100" b="1" dirty="0">
              <a:solidFill>
                <a:srgbClr val="FEFEFE"/>
              </a:solidFill>
            </a:endParaRPr>
          </a:p>
          <a:p>
            <a:pPr marL="0" lvl="0" indent="0" algn="l" rtl="0">
              <a:lnSpc>
                <a:spcPct val="115000"/>
              </a:lnSpc>
              <a:spcBef>
                <a:spcPts val="600"/>
              </a:spcBef>
              <a:spcAft>
                <a:spcPts val="0"/>
              </a:spcAft>
              <a:buNone/>
            </a:pPr>
            <a:endParaRPr sz="1033" b="1" dirty="0">
              <a:solidFill>
                <a:srgbClr val="FFFFFF"/>
              </a:solidFill>
            </a:endParaRPr>
          </a:p>
          <a:p>
            <a:pPr marL="0" lvl="0" indent="0" algn="l" rtl="0">
              <a:spcBef>
                <a:spcPts val="600"/>
              </a:spcBef>
              <a:spcAft>
                <a:spcPts val="0"/>
              </a:spcAft>
              <a:buNone/>
            </a:pPr>
            <a:endParaRPr b="1" dirty="0"/>
          </a:p>
        </p:txBody>
      </p:sp>
      <p:sp>
        <p:nvSpPr>
          <p:cNvPr id="167" name="Google Shape;167;p18"/>
          <p:cNvSpPr txBox="1">
            <a:spLocks noGrp="1"/>
          </p:cNvSpPr>
          <p:nvPr>
            <p:ph type="body" idx="1"/>
          </p:nvPr>
        </p:nvSpPr>
        <p:spPr>
          <a:xfrm>
            <a:off x="1297500" y="3213375"/>
            <a:ext cx="7038900" cy="1265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168" name="Google Shape;168;p18"/>
          <p:cNvPicPr preferRelativeResize="0"/>
          <p:nvPr/>
        </p:nvPicPr>
        <p:blipFill>
          <a:blip r:embed="rId3">
            <a:alphaModFix/>
          </a:blip>
          <a:stretch>
            <a:fillRect/>
          </a:stretch>
        </p:blipFill>
        <p:spPr>
          <a:xfrm>
            <a:off x="404540" y="1539605"/>
            <a:ext cx="8334919" cy="331462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20"/>
          <p:cNvSpPr txBox="1">
            <a:spLocks noGrp="1"/>
          </p:cNvSpPr>
          <p:nvPr>
            <p:ph type="title"/>
          </p:nvPr>
        </p:nvSpPr>
        <p:spPr>
          <a:xfrm>
            <a:off x="1297500" y="93900"/>
            <a:ext cx="7038900" cy="1085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sz="2800" b="1" dirty="0"/>
              <a:t>Algorithms Used –</a:t>
            </a:r>
            <a:br>
              <a:rPr lang="en" sz="2800" b="1" dirty="0"/>
            </a:br>
            <a:r>
              <a:rPr lang="en" sz="2800" b="1" dirty="0"/>
              <a:t> </a:t>
            </a:r>
            <a:endParaRPr sz="2800" b="1" dirty="0"/>
          </a:p>
          <a:p>
            <a:pPr marL="0" lvl="0" indent="0" algn="l" rtl="0">
              <a:spcBef>
                <a:spcPts val="0"/>
              </a:spcBef>
              <a:spcAft>
                <a:spcPts val="0"/>
              </a:spcAft>
              <a:buNone/>
            </a:pPr>
            <a:r>
              <a:rPr lang="en" sz="1600" b="1" dirty="0"/>
              <a:t>1- Decision Tree Classifier</a:t>
            </a:r>
            <a:br>
              <a:rPr lang="en" sz="1600" b="1" dirty="0"/>
            </a:br>
            <a:r>
              <a:rPr lang="en" sz="1600" b="1" dirty="0"/>
              <a:t>2- XGB Classifier </a:t>
            </a:r>
            <a:endParaRPr sz="1600" b="1" dirty="0"/>
          </a:p>
        </p:txBody>
      </p:sp>
      <p:sp>
        <p:nvSpPr>
          <p:cNvPr id="181" name="Google Shape;181;p20"/>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2400" dirty="0">
                <a:solidFill>
                  <a:srgbClr val="FEFEFE"/>
                </a:solidFill>
                <a:highlight>
                  <a:schemeClr val="dk1"/>
                </a:highlight>
                <a:latin typeface="+mj-lt"/>
              </a:rPr>
              <a:t>Decision tree classifier-</a:t>
            </a:r>
            <a:endParaRPr sz="2400" dirty="0">
              <a:solidFill>
                <a:srgbClr val="FEFEFE"/>
              </a:solidFill>
              <a:highlight>
                <a:schemeClr val="dk1"/>
              </a:highlight>
              <a:latin typeface="+mj-lt"/>
            </a:endParaRPr>
          </a:p>
          <a:p>
            <a:pPr marL="0" lvl="0" indent="0" algn="l" rtl="0">
              <a:spcBef>
                <a:spcPts val="1200"/>
              </a:spcBef>
              <a:spcAft>
                <a:spcPts val="0"/>
              </a:spcAft>
              <a:buNone/>
            </a:pPr>
            <a:r>
              <a:rPr lang="en" sz="1200" dirty="0">
                <a:solidFill>
                  <a:srgbClr val="FEFEFE"/>
                </a:solidFill>
                <a:highlight>
                  <a:schemeClr val="dk1"/>
                </a:highlight>
                <a:latin typeface="+mj-lt"/>
                <a:ea typeface="Arial"/>
                <a:cs typeface="Arial"/>
                <a:sym typeface="Arial"/>
              </a:rPr>
              <a:t>Maps observations about an item (represented in branches) to conclusions about the item’s target value (represented in leaves). Supports both binary and multiclass labels, as well as both continuous and categorical features.</a:t>
            </a:r>
            <a:endParaRPr sz="1200" dirty="0">
              <a:solidFill>
                <a:srgbClr val="FEFEFE"/>
              </a:solidFill>
              <a:highlight>
                <a:schemeClr val="dk1"/>
              </a:highlight>
              <a:latin typeface="+mj-lt"/>
              <a:ea typeface="Arial"/>
              <a:cs typeface="Arial"/>
              <a:sym typeface="Arial"/>
            </a:endParaRPr>
          </a:p>
          <a:p>
            <a:pPr marL="0" lvl="0" indent="0" algn="l" rtl="0">
              <a:spcBef>
                <a:spcPts val="1200"/>
              </a:spcBef>
              <a:spcAft>
                <a:spcPts val="0"/>
              </a:spcAft>
              <a:buNone/>
            </a:pPr>
            <a:r>
              <a:rPr lang="en" sz="2400" dirty="0">
                <a:solidFill>
                  <a:srgbClr val="FEFEFE"/>
                </a:solidFill>
                <a:highlight>
                  <a:schemeClr val="dk1"/>
                </a:highlight>
                <a:latin typeface="+mj-lt"/>
                <a:ea typeface="Arial"/>
                <a:cs typeface="Arial"/>
                <a:sym typeface="Arial"/>
              </a:rPr>
              <a:t>XGB classifier-</a:t>
            </a:r>
            <a:endParaRPr sz="2400" dirty="0">
              <a:solidFill>
                <a:srgbClr val="FEFEFE"/>
              </a:solidFill>
              <a:highlight>
                <a:schemeClr val="dk1"/>
              </a:highlight>
              <a:latin typeface="+mj-lt"/>
              <a:ea typeface="Arial"/>
              <a:cs typeface="Arial"/>
              <a:sym typeface="Arial"/>
            </a:endParaRPr>
          </a:p>
          <a:p>
            <a:pPr marL="0" lvl="0" indent="0" algn="l" rtl="0">
              <a:spcBef>
                <a:spcPts val="1200"/>
              </a:spcBef>
              <a:spcAft>
                <a:spcPts val="1200"/>
              </a:spcAft>
              <a:buNone/>
            </a:pPr>
            <a:r>
              <a:rPr lang="en" sz="1200" dirty="0">
                <a:solidFill>
                  <a:srgbClr val="FEFEFE"/>
                </a:solidFill>
                <a:highlight>
                  <a:schemeClr val="dk1"/>
                </a:highlight>
                <a:latin typeface="+mj-lt"/>
                <a:ea typeface="Arial"/>
                <a:cs typeface="Arial"/>
                <a:sym typeface="Arial"/>
              </a:rPr>
              <a:t>Accurate sure procedure that can be used for classification problems. XGBoost models are used in a variety of areas including Web search ranking and ecology.</a:t>
            </a:r>
            <a:endParaRPr sz="1200" dirty="0">
              <a:solidFill>
                <a:srgbClr val="FEFEFE"/>
              </a:solidFill>
              <a:highlight>
                <a:schemeClr val="dk1"/>
              </a:highlight>
              <a:latin typeface="+mj-lt"/>
              <a:ea typeface="Arial"/>
              <a:cs typeface="Arial"/>
              <a:sym typeface="Arial"/>
            </a:endParaRPr>
          </a:p>
        </p:txBody>
      </p:sp>
    </p:spTree>
    <p:extLst>
      <p:ext uri="{BB962C8B-B14F-4D97-AF65-F5344CB8AC3E}">
        <p14:creationId xmlns:p14="http://schemas.microsoft.com/office/powerpoint/2010/main" val="3075034855"/>
      </p:ext>
    </p:extLst>
  </p:cSld>
  <p:clrMapOvr>
    <a:masterClrMapping/>
  </p:clrMapOvr>
</p:sld>
</file>

<file path=ppt/theme/theme1.xml><?xml version="1.0" encoding="utf-8"?>
<a:theme xmlns:a="http://schemas.openxmlformats.org/drawingml/2006/main"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705</Words>
  <Application>Microsoft Office PowerPoint</Application>
  <PresentationFormat>On-screen Show (16:9)</PresentationFormat>
  <Paragraphs>72</Paragraphs>
  <Slides>48</Slides>
  <Notes>21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48</vt:i4>
      </vt:variant>
    </vt:vector>
  </HeadingPairs>
  <TitlesOfParts>
    <vt:vector size="53" baseType="lpstr">
      <vt:lpstr>Lato</vt:lpstr>
      <vt:lpstr>Montserrat</vt:lpstr>
      <vt:lpstr>Roboto</vt:lpstr>
      <vt:lpstr>Arial</vt:lpstr>
      <vt:lpstr>Focus</vt:lpstr>
      <vt:lpstr>Big Data Final Project</vt:lpstr>
      <vt:lpstr>IBM AutoAI</vt:lpstr>
      <vt:lpstr>AutoAI- Add Project in the tab</vt:lpstr>
      <vt:lpstr>PowerPoint Presentation</vt:lpstr>
      <vt:lpstr>Task Performed by the team</vt:lpstr>
      <vt:lpstr>Merging of records in Excel and loading Data in excel.</vt:lpstr>
      <vt:lpstr>PowerPoint Presentation</vt:lpstr>
      <vt:lpstr>Combined years Created a New Column “Delayed” Populated the values for each table as per the logic, a.    Insert a “N”   if the record has  a value of zero and less than zero in the ArrDelay and DepDelay columns  b.    Insert a “Y”   otherwise  </vt:lpstr>
      <vt:lpstr>Algorithms Used –   1- Decision Tree Classifier 2- XGB Classifier </vt:lpstr>
      <vt:lpstr>Pipeline Progress Map.</vt:lpstr>
      <vt:lpstr>Model Evaluation.</vt:lpstr>
      <vt:lpstr>Decision Tree Classifier Feature summary</vt:lpstr>
      <vt:lpstr>ROC Curve for Decision tree classifier- An ROC curve is a graph showing the performance of a classification model at all classification thresholds</vt:lpstr>
      <vt:lpstr>Confusion Matrix for Decision tree classifier</vt:lpstr>
      <vt:lpstr>XGB Model Information</vt:lpstr>
      <vt:lpstr>XGB Model  Feature summary</vt:lpstr>
      <vt:lpstr>ROC Curve for XGB Model</vt:lpstr>
      <vt:lpstr>Confusion matrix for XGB Model</vt:lpstr>
      <vt:lpstr>Deployment of data and giving input </vt:lpstr>
      <vt:lpstr>Input Lists</vt:lpstr>
      <vt:lpstr>Result of the test</vt:lpstr>
      <vt:lpstr>Rapid Miner </vt:lpstr>
      <vt:lpstr>Decision Tree</vt:lpstr>
      <vt:lpstr>PowerPoint Presentation</vt:lpstr>
      <vt:lpstr>PowerPoint Presentation</vt:lpstr>
      <vt:lpstr>Fast Last Margin </vt:lpstr>
      <vt:lpstr>Fast Large Margin </vt:lpstr>
      <vt:lpstr>PowerPoint Presentation</vt:lpstr>
      <vt:lpstr>PowerPoint Presentation</vt:lpstr>
      <vt:lpstr>Logistic regression  </vt:lpstr>
      <vt:lpstr>PowerPoint Presentation</vt:lpstr>
      <vt:lpstr>PowerPoint Presentation</vt:lpstr>
      <vt:lpstr>Naive Bayes </vt:lpstr>
      <vt:lpstr>PowerPoint Presentation</vt:lpstr>
      <vt:lpstr>PowerPoint Presentation</vt:lpstr>
      <vt:lpstr>XGB </vt:lpstr>
      <vt:lpstr>PowerPoint Presentation</vt:lpstr>
      <vt:lpstr>PowerPoint Presentation</vt:lpstr>
      <vt:lpstr>Overview </vt:lpstr>
      <vt:lpstr>ROC curves comparison </vt:lpstr>
      <vt:lpstr>Results </vt:lpstr>
      <vt:lpstr>Airlines in year 2022 </vt:lpstr>
      <vt:lpstr>Process</vt:lpstr>
      <vt:lpstr>Cross Validation </vt:lpstr>
      <vt:lpstr>Results (XGB model)</vt:lpstr>
      <vt:lpstr>PowerPoint Presentation</vt:lpstr>
      <vt:lpstr>Conclusion </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Big Data Final Project</dc:title>
  <dc:creator>Yadhavi Rao</dc:creator>
  <cp:lastModifiedBy>Pawar, Nikhil Raju</cp:lastModifiedBy>
  <cp:revision>30</cp:revision>
  <dcterms:modified xsi:type="dcterms:W3CDTF">2021-12-23T08:30:54Z</dcterms:modified>
</cp:coreProperties>
</file>